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9"/>
  </p:notesMasterIdLst>
  <p:sldIdLst>
    <p:sldId id="327" r:id="rId2"/>
    <p:sldId id="262" r:id="rId3"/>
    <p:sldId id="264" r:id="rId4"/>
    <p:sldId id="329" r:id="rId5"/>
    <p:sldId id="341" r:id="rId6"/>
    <p:sldId id="332" r:id="rId7"/>
    <p:sldId id="333" r:id="rId8"/>
    <p:sldId id="334" r:id="rId9"/>
    <p:sldId id="336" r:id="rId10"/>
    <p:sldId id="338" r:id="rId11"/>
    <p:sldId id="339" r:id="rId12"/>
    <p:sldId id="265" r:id="rId13"/>
    <p:sldId id="266" r:id="rId14"/>
    <p:sldId id="267" r:id="rId15"/>
    <p:sldId id="335" r:id="rId16"/>
    <p:sldId id="256" r:id="rId17"/>
    <p:sldId id="293" r:id="rId18"/>
    <p:sldId id="296" r:id="rId19"/>
    <p:sldId id="342" r:id="rId20"/>
    <p:sldId id="320" r:id="rId21"/>
    <p:sldId id="322" r:id="rId22"/>
    <p:sldId id="343" r:id="rId23"/>
    <p:sldId id="328" r:id="rId24"/>
    <p:sldId id="331" r:id="rId25"/>
    <p:sldId id="345" r:id="rId26"/>
    <p:sldId id="318" r:id="rId27"/>
    <p:sldId id="312" r:id="rId28"/>
    <p:sldId id="284" r:id="rId29"/>
    <p:sldId id="319" r:id="rId30"/>
    <p:sldId id="321" r:id="rId31"/>
    <p:sldId id="323" r:id="rId32"/>
    <p:sldId id="324" r:id="rId33"/>
    <p:sldId id="325" r:id="rId34"/>
    <p:sldId id="268" r:id="rId35"/>
    <p:sldId id="340" r:id="rId36"/>
    <p:sldId id="337" r:id="rId37"/>
    <p:sldId id="316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4" autoAdjust="0"/>
    <p:restoredTop sz="94660"/>
  </p:normalViewPr>
  <p:slideViewPr>
    <p:cSldViewPr snapToGrid="0">
      <p:cViewPr varScale="1">
        <p:scale>
          <a:sx n="68" d="100"/>
          <a:sy n="68" d="100"/>
        </p:scale>
        <p:origin x="48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ARQUIVOS%20CASA%20ATUAL\A0%20CORONA\projeto%20inquerito\12-%20Analise%20Fase%204\resultados%20tabelas%20fase%20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'separado populacoes'!$C$32</c:f>
              <c:strCache>
                <c:ptCount val="1"/>
                <c:pt idx="0">
                  <c:v>Populacao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7.223942208462332E-2"/>
                  <c:y val="-7.7182815094284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83B-4735-B18B-5A2F31518AEC}"/>
                </c:ext>
              </c:extLst>
            </c:dLbl>
            <c:dLbl>
              <c:idx val="1"/>
              <c:layout>
                <c:manualLayout>
                  <c:x val="1.238390092879257E-2"/>
                  <c:y val="9.64785188678557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83B-4735-B18B-5A2F31518A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'separado populacoes'!$B$33:$B$36</c:f>
              <c:strCache>
                <c:ptCount val="4"/>
                <c:pt idx="0">
                  <c:v>Etapa 1</c:v>
                </c:pt>
                <c:pt idx="1">
                  <c:v>Etapa 2</c:v>
                </c:pt>
                <c:pt idx="2">
                  <c:v>Etapa 3</c:v>
                </c:pt>
                <c:pt idx="3">
                  <c:v>Etapa 4</c:v>
                </c:pt>
              </c:strCache>
            </c:strRef>
          </c:cat>
          <c:val>
            <c:numRef>
              <c:f>'separado populacoes'!$C$33:$C$36</c:f>
              <c:numCache>
                <c:formatCode>General</c:formatCode>
                <c:ptCount val="4"/>
                <c:pt idx="0">
                  <c:v>84391</c:v>
                </c:pt>
                <c:pt idx="1">
                  <c:v>206559</c:v>
                </c:pt>
                <c:pt idx="2">
                  <c:v>295773</c:v>
                </c:pt>
                <c:pt idx="3">
                  <c:v>386193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83B-4735-B18B-5A2F31518AEC}"/>
            </c:ext>
          </c:extLst>
        </c:ser>
        <c:ser>
          <c:idx val="1"/>
          <c:order val="1"/>
          <c:tx>
            <c:strRef>
              <c:f>'separado populacoes'!$D$32</c:f>
              <c:strCache>
                <c:ptCount val="1"/>
                <c:pt idx="0">
                  <c:v>LI 95%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'separado populacoes'!$B$33:$B$36</c:f>
              <c:strCache>
                <c:ptCount val="4"/>
                <c:pt idx="0">
                  <c:v>Etapa 1</c:v>
                </c:pt>
                <c:pt idx="1">
                  <c:v>Etapa 2</c:v>
                </c:pt>
                <c:pt idx="2">
                  <c:v>Etapa 3</c:v>
                </c:pt>
                <c:pt idx="3">
                  <c:v>Etapa 4</c:v>
                </c:pt>
              </c:strCache>
            </c:strRef>
          </c:cat>
          <c:val>
            <c:numRef>
              <c:f>'separado populacoes'!$D$33:$D$36</c:f>
              <c:numCache>
                <c:formatCode>General</c:formatCode>
                <c:ptCount val="4"/>
                <c:pt idx="0">
                  <c:v>64299</c:v>
                </c:pt>
                <c:pt idx="1">
                  <c:v>180839</c:v>
                </c:pt>
                <c:pt idx="2">
                  <c:v>265231</c:v>
                </c:pt>
                <c:pt idx="3">
                  <c:v>352838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83B-4735-B18B-5A2F31518AEC}"/>
            </c:ext>
          </c:extLst>
        </c:ser>
        <c:ser>
          <c:idx val="2"/>
          <c:order val="2"/>
          <c:tx>
            <c:strRef>
              <c:f>'separado populacoes'!$E$32</c:f>
              <c:strCache>
                <c:ptCount val="1"/>
                <c:pt idx="0">
                  <c:v>LS 95%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'separado populacoes'!$B$33:$B$36</c:f>
              <c:strCache>
                <c:ptCount val="4"/>
                <c:pt idx="0">
                  <c:v>Etapa 1</c:v>
                </c:pt>
                <c:pt idx="1">
                  <c:v>Etapa 2</c:v>
                </c:pt>
                <c:pt idx="2">
                  <c:v>Etapa 3</c:v>
                </c:pt>
                <c:pt idx="3">
                  <c:v>Etapa 4</c:v>
                </c:pt>
              </c:strCache>
            </c:strRef>
          </c:cat>
          <c:val>
            <c:numRef>
              <c:f>'separado populacoes'!$E$33:$E$36</c:f>
              <c:numCache>
                <c:formatCode>General</c:formatCode>
                <c:ptCount val="4"/>
                <c:pt idx="0">
                  <c:v>100485</c:v>
                </c:pt>
                <c:pt idx="1">
                  <c:v>232680</c:v>
                </c:pt>
                <c:pt idx="2">
                  <c:v>326315</c:v>
                </c:pt>
                <c:pt idx="3">
                  <c:v>419548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83B-4735-B18B-5A2F31518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6025392"/>
        <c:axId val="941235248"/>
      </c:lineChart>
      <c:catAx>
        <c:axId val="153602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41235248"/>
        <c:crosses val="autoZero"/>
        <c:auto val="1"/>
        <c:lblAlgn val="ctr"/>
        <c:lblOffset val="100"/>
        <c:noMultiLvlLbl val="0"/>
      </c:catAx>
      <c:valAx>
        <c:axId val="941235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3602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CCACDB-B095-452E-B7D7-ED4CC5250E9D}" type="doc">
      <dgm:prSet loTypeId="urn:microsoft.com/office/officeart/2005/8/layout/hierarchy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022EDCDE-A119-40ED-BED1-2816152193C4}">
      <dgm:prSet phldrT="[Texto]" custT="1"/>
      <dgm:spPr>
        <a:xfrm>
          <a:off x="1613565" y="66893"/>
          <a:ext cx="1358026" cy="398178"/>
        </a:xfrm>
        <a:solidFill>
          <a:schemeClr val="bg1">
            <a:alpha val="90000"/>
          </a:schemeClr>
        </a:solidFill>
      </dgm:spPr>
      <dgm:t>
        <a:bodyPr/>
        <a:lstStyle/>
        <a:p>
          <a:pPr>
            <a:buNone/>
          </a:pPr>
          <a:r>
            <a:rPr lang="pt-BR" sz="10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Pacientes internados</a:t>
          </a:r>
        </a:p>
        <a:p>
          <a:pPr>
            <a:buNone/>
          </a:pPr>
          <a:r>
            <a:rPr lang="pt-BR" sz="10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889</a:t>
          </a:r>
        </a:p>
      </dgm:t>
    </dgm:pt>
    <dgm:pt modelId="{17E3BD1B-1475-4E86-AEEF-84852AB034F3}" type="parTrans" cxnId="{FBBD9BF8-24DD-4AAC-9FBA-F18DBF7AD543}">
      <dgm:prSet/>
      <dgm:spPr/>
      <dgm:t>
        <a:bodyPr/>
        <a:lstStyle/>
        <a:p>
          <a:endParaRPr lang="pt-BR"/>
        </a:p>
      </dgm:t>
    </dgm:pt>
    <dgm:pt modelId="{55480298-762B-4DCC-A68E-70740E3C7C57}" type="sibTrans" cxnId="{FBBD9BF8-24DD-4AAC-9FBA-F18DBF7AD543}">
      <dgm:prSet/>
      <dgm:spPr/>
      <dgm:t>
        <a:bodyPr/>
        <a:lstStyle/>
        <a:p>
          <a:endParaRPr lang="pt-BR"/>
        </a:p>
      </dgm:t>
    </dgm:pt>
    <dgm:pt modelId="{238E839E-52FD-42EC-B119-AF10DB0C97CF}">
      <dgm:prSet phldrT="[Texto]" custT="1"/>
      <dgm:spPr>
        <a:xfrm>
          <a:off x="446256" y="647440"/>
          <a:ext cx="627052" cy="398178"/>
        </a:xfrm>
        <a:solidFill>
          <a:schemeClr val="bg1">
            <a:alpha val="90000"/>
          </a:schemeClr>
        </a:solidFill>
      </dgm:spPr>
      <dgm:t>
        <a:bodyPr/>
        <a:lstStyle/>
        <a:p>
          <a:pPr>
            <a:buNone/>
          </a:pPr>
          <a:r>
            <a:rPr lang="pt-BR" sz="10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Alta</a:t>
          </a:r>
        </a:p>
        <a:p>
          <a:pPr>
            <a:buNone/>
          </a:pPr>
          <a:r>
            <a:rPr lang="pt-BR" sz="10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200</a:t>
          </a:r>
        </a:p>
      </dgm:t>
    </dgm:pt>
    <dgm:pt modelId="{581A29F3-81E8-436C-9AC7-EB7F4A5F053F}" type="parTrans" cxnId="{CD08D45E-6AF6-42DD-A8FF-4D43AA7E9617}">
      <dgm:prSet/>
      <dgm:spPr>
        <a:xfrm>
          <a:off x="690110" y="398883"/>
          <a:ext cx="1532795" cy="182367"/>
        </a:xfrm>
      </dgm:spPr>
      <dgm:t>
        <a:bodyPr/>
        <a:lstStyle/>
        <a:p>
          <a:endParaRPr lang="pt-BR"/>
        </a:p>
      </dgm:t>
    </dgm:pt>
    <dgm:pt modelId="{46E844AD-4E68-43F9-8E10-53B8F0B1C326}" type="sibTrans" cxnId="{CD08D45E-6AF6-42DD-A8FF-4D43AA7E9617}">
      <dgm:prSet/>
      <dgm:spPr/>
      <dgm:t>
        <a:bodyPr/>
        <a:lstStyle/>
        <a:p>
          <a:endParaRPr lang="pt-BR"/>
        </a:p>
      </dgm:t>
    </dgm:pt>
    <dgm:pt modelId="{829C9424-6AC5-468B-8848-6F04F3F413A7}">
      <dgm:prSet phldrT="[Texto]"/>
      <dgm:spPr>
        <a:xfrm>
          <a:off x="446256" y="1227986"/>
          <a:ext cx="627052" cy="398178"/>
        </a:xfrm>
        <a:noFill/>
      </dgm:spPr>
      <dgm:t>
        <a:bodyPr/>
        <a:lstStyle/>
        <a:p>
          <a:pPr>
            <a:buNone/>
          </a:pPr>
          <a:r>
            <a:rPr lang="pt-BR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Alta</a:t>
          </a:r>
        </a:p>
        <a:p>
          <a:pPr>
            <a:buNone/>
          </a:pPr>
          <a:r>
            <a:rPr lang="pt-BR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200</a:t>
          </a:r>
        </a:p>
      </dgm:t>
    </dgm:pt>
    <dgm:pt modelId="{2A585D64-C2EB-4718-990E-DAA57B1C68F6}" type="parTrans" cxnId="{B930D8D5-9FBB-428E-83FA-C93653AD8D17}">
      <dgm:prSet/>
      <dgm:spPr>
        <a:xfrm>
          <a:off x="644390" y="979429"/>
          <a:ext cx="91440" cy="182367"/>
        </a:xfrm>
      </dgm:spPr>
      <dgm:t>
        <a:bodyPr/>
        <a:lstStyle/>
        <a:p>
          <a:endParaRPr lang="pt-BR"/>
        </a:p>
      </dgm:t>
    </dgm:pt>
    <dgm:pt modelId="{C927FA71-DB3E-476F-B084-C7C46E445C28}" type="sibTrans" cxnId="{B930D8D5-9FBB-428E-83FA-C93653AD8D17}">
      <dgm:prSet/>
      <dgm:spPr/>
      <dgm:t>
        <a:bodyPr/>
        <a:lstStyle/>
        <a:p>
          <a:endParaRPr lang="pt-BR"/>
        </a:p>
      </dgm:t>
    </dgm:pt>
    <dgm:pt modelId="{ABD9B72D-E45A-4D7B-9239-732D7B10EC16}">
      <dgm:prSet phldrT="[Texto]" custT="1"/>
      <dgm:spPr>
        <a:xfrm>
          <a:off x="1979052" y="647440"/>
          <a:ext cx="627052" cy="398178"/>
        </a:xfrm>
        <a:solidFill>
          <a:schemeClr val="bg1">
            <a:alpha val="90000"/>
          </a:schemeClr>
        </a:solidFill>
      </dgm:spPr>
      <dgm:t>
        <a:bodyPr/>
        <a:lstStyle/>
        <a:p>
          <a:pPr>
            <a:buNone/>
          </a:pPr>
          <a:r>
            <a:rPr lang="pt-BR" sz="10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Unidade Tratamento Intensivo (UTI)</a:t>
          </a:r>
        </a:p>
        <a:p>
          <a:pPr>
            <a:buNone/>
          </a:pPr>
          <a:r>
            <a:rPr lang="pt-BR" sz="10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250</a:t>
          </a:r>
        </a:p>
      </dgm:t>
    </dgm:pt>
    <dgm:pt modelId="{7BC2F71A-659F-41C5-93D2-010FBEE4AF05}" type="parTrans" cxnId="{B38C19F1-C657-42A8-AF57-67C78304CBBA}">
      <dgm:prSet/>
      <dgm:spPr>
        <a:xfrm>
          <a:off x="2177186" y="398883"/>
          <a:ext cx="91440" cy="182367"/>
        </a:xfrm>
      </dgm:spPr>
      <dgm:t>
        <a:bodyPr/>
        <a:lstStyle/>
        <a:p>
          <a:endParaRPr lang="pt-BR"/>
        </a:p>
      </dgm:t>
    </dgm:pt>
    <dgm:pt modelId="{52445978-2D62-4FB5-B29A-2158C07838F2}" type="sibTrans" cxnId="{B38C19F1-C657-42A8-AF57-67C78304CBBA}">
      <dgm:prSet/>
      <dgm:spPr/>
      <dgm:t>
        <a:bodyPr/>
        <a:lstStyle/>
        <a:p>
          <a:endParaRPr lang="pt-BR"/>
        </a:p>
      </dgm:t>
    </dgm:pt>
    <dgm:pt modelId="{A170CD1F-B503-4940-AB19-411FBB53A1B3}">
      <dgm:prSet/>
      <dgm:spPr>
        <a:xfrm>
          <a:off x="3511847" y="647440"/>
          <a:ext cx="627052" cy="398178"/>
        </a:xfrm>
        <a:solidFill>
          <a:schemeClr val="bg1">
            <a:alpha val="90000"/>
          </a:schemeClr>
        </a:solidFill>
      </dgm:spPr>
      <dgm:t>
        <a:bodyPr/>
        <a:lstStyle/>
        <a:p>
          <a:pPr>
            <a:buNone/>
          </a:pPr>
          <a:r>
            <a:rPr lang="pt-BR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Sem informação</a:t>
          </a:r>
        </a:p>
        <a:p>
          <a:pPr>
            <a:buNone/>
          </a:pPr>
          <a:r>
            <a:rPr lang="pt-BR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32</a:t>
          </a:r>
        </a:p>
      </dgm:t>
    </dgm:pt>
    <dgm:pt modelId="{5D2E8C42-1EE2-4919-8CA1-A2B6ED59F908}" type="parTrans" cxnId="{5D9D61B1-741C-4982-82F0-F08566088C2F}">
      <dgm:prSet/>
      <dgm:spPr>
        <a:xfrm>
          <a:off x="2222906" y="398883"/>
          <a:ext cx="1532795" cy="182367"/>
        </a:xfrm>
      </dgm:spPr>
      <dgm:t>
        <a:bodyPr/>
        <a:lstStyle/>
        <a:p>
          <a:endParaRPr lang="pt-BR"/>
        </a:p>
      </dgm:t>
    </dgm:pt>
    <dgm:pt modelId="{A4512D4E-B9AE-481A-911B-B9E2B0C72FB2}" type="sibTrans" cxnId="{5D9D61B1-741C-4982-82F0-F08566088C2F}">
      <dgm:prSet/>
      <dgm:spPr/>
      <dgm:t>
        <a:bodyPr/>
        <a:lstStyle/>
        <a:p>
          <a:endParaRPr lang="pt-BR"/>
        </a:p>
      </dgm:t>
    </dgm:pt>
    <dgm:pt modelId="{A0D727CB-056F-40BF-9979-CE7140E42F6E}">
      <dgm:prSet/>
      <dgm:spPr>
        <a:xfrm>
          <a:off x="2745450" y="647440"/>
          <a:ext cx="627052" cy="398178"/>
        </a:xfrm>
        <a:solidFill>
          <a:schemeClr val="bg1">
            <a:alpha val="90000"/>
          </a:schemeClr>
        </a:solidFill>
      </dgm:spPr>
      <dgm:t>
        <a:bodyPr/>
        <a:lstStyle/>
        <a:p>
          <a:pPr>
            <a:buNone/>
          </a:pPr>
          <a:r>
            <a:rPr lang="pt-BR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Óbitos</a:t>
          </a:r>
        </a:p>
        <a:p>
          <a:pPr>
            <a:buNone/>
          </a:pPr>
          <a:r>
            <a:rPr lang="pt-BR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220</a:t>
          </a:r>
        </a:p>
      </dgm:t>
    </dgm:pt>
    <dgm:pt modelId="{3ED97768-8F93-4B95-86A1-DB2C2376452A}" type="parTrans" cxnId="{33CD1B40-9E3E-457D-9512-D4381A4E783D}">
      <dgm:prSet/>
      <dgm:spPr>
        <a:xfrm>
          <a:off x="2222906" y="398883"/>
          <a:ext cx="766397" cy="182367"/>
        </a:xfrm>
      </dgm:spPr>
      <dgm:t>
        <a:bodyPr/>
        <a:lstStyle/>
        <a:p>
          <a:endParaRPr lang="pt-BR"/>
        </a:p>
      </dgm:t>
    </dgm:pt>
    <dgm:pt modelId="{875ED842-EF1B-4379-9945-6D9B9D05002B}" type="sibTrans" cxnId="{33CD1B40-9E3E-457D-9512-D4381A4E783D}">
      <dgm:prSet/>
      <dgm:spPr/>
      <dgm:t>
        <a:bodyPr/>
        <a:lstStyle/>
        <a:p>
          <a:endParaRPr lang="pt-BR"/>
        </a:p>
      </dgm:t>
    </dgm:pt>
    <dgm:pt modelId="{BA92CC25-2796-4932-A2C9-7C1BC110FBE0}">
      <dgm:prSet custT="1"/>
      <dgm:spPr>
        <a:xfrm>
          <a:off x="1212654" y="647440"/>
          <a:ext cx="627052" cy="398178"/>
        </a:xfrm>
        <a:solidFill>
          <a:schemeClr val="bg1">
            <a:alpha val="90000"/>
          </a:schemeClr>
        </a:solidFill>
      </dgm:spPr>
      <dgm:t>
        <a:bodyPr/>
        <a:lstStyle/>
        <a:p>
          <a:pPr>
            <a:buNone/>
          </a:pPr>
          <a:r>
            <a:rPr lang="pt-BR" sz="10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Enfermaria</a:t>
          </a:r>
        </a:p>
        <a:p>
          <a:pPr>
            <a:buNone/>
          </a:pPr>
          <a:r>
            <a:rPr lang="pt-BR" sz="10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197</a:t>
          </a:r>
        </a:p>
      </dgm:t>
    </dgm:pt>
    <dgm:pt modelId="{39545CB1-A22B-4924-AFD3-EE94C1267034}" type="parTrans" cxnId="{AC6326A1-8A6F-49E6-9958-0B903C53567A}">
      <dgm:prSet/>
      <dgm:spPr>
        <a:xfrm>
          <a:off x="1456508" y="398883"/>
          <a:ext cx="766397" cy="182367"/>
        </a:xfrm>
      </dgm:spPr>
      <dgm:t>
        <a:bodyPr/>
        <a:lstStyle/>
        <a:p>
          <a:endParaRPr lang="pt-BR"/>
        </a:p>
      </dgm:t>
    </dgm:pt>
    <dgm:pt modelId="{45E0E3FD-B646-4E3C-A5A2-9607E2D4DC51}" type="sibTrans" cxnId="{AC6326A1-8A6F-49E6-9958-0B903C53567A}">
      <dgm:prSet/>
      <dgm:spPr/>
      <dgm:t>
        <a:bodyPr/>
        <a:lstStyle/>
        <a:p>
          <a:endParaRPr lang="pt-BR"/>
        </a:p>
      </dgm:t>
    </dgm:pt>
    <dgm:pt modelId="{14F33C8B-3A89-4B29-ADA2-2907FE76C3EB}">
      <dgm:prSet/>
      <dgm:spPr>
        <a:xfrm>
          <a:off x="2745450" y="1227986"/>
          <a:ext cx="627052" cy="398178"/>
        </a:xfrm>
        <a:solidFill>
          <a:schemeClr val="bg1">
            <a:alpha val="90000"/>
          </a:schemeClr>
        </a:solidFill>
      </dgm:spPr>
      <dgm:t>
        <a:bodyPr/>
        <a:lstStyle/>
        <a:p>
          <a:pPr>
            <a:buNone/>
          </a:pPr>
          <a:r>
            <a:rPr lang="pt-BR" baseline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Óbito</a:t>
          </a:r>
        </a:p>
        <a:p>
          <a:pPr>
            <a:buNone/>
          </a:pPr>
          <a:r>
            <a:rPr lang="pt-BR" baseline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220</a:t>
          </a:r>
        </a:p>
      </dgm:t>
    </dgm:pt>
    <dgm:pt modelId="{4F5C6E84-B379-47E3-9738-047C3271F2DB}" type="parTrans" cxnId="{039D62B0-16AB-4851-8566-BC76921161C7}">
      <dgm:prSet/>
      <dgm:spPr>
        <a:xfrm>
          <a:off x="2943583" y="979429"/>
          <a:ext cx="91440" cy="182367"/>
        </a:xfrm>
      </dgm:spPr>
      <dgm:t>
        <a:bodyPr/>
        <a:lstStyle/>
        <a:p>
          <a:endParaRPr lang="pt-BR"/>
        </a:p>
      </dgm:t>
    </dgm:pt>
    <dgm:pt modelId="{8B7A8563-0A45-4052-BFE6-C1BDF96F25A5}" type="sibTrans" cxnId="{039D62B0-16AB-4851-8566-BC76921161C7}">
      <dgm:prSet/>
      <dgm:spPr/>
      <dgm:t>
        <a:bodyPr/>
        <a:lstStyle/>
        <a:p>
          <a:endParaRPr lang="pt-BR"/>
        </a:p>
      </dgm:t>
    </dgm:pt>
    <dgm:pt modelId="{666CCFDD-801F-494D-8718-AB01C94FE2A7}" type="pres">
      <dgm:prSet presAssocID="{5ACCACDB-B095-452E-B7D7-ED4CC5250E9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0AAC9A1-9606-4BA2-A484-C2E935F24811}" type="pres">
      <dgm:prSet presAssocID="{022EDCDE-A119-40ED-BED1-2816152193C4}" presName="hierRoot1" presStyleCnt="0"/>
      <dgm:spPr/>
    </dgm:pt>
    <dgm:pt modelId="{2AD8FD6A-9E39-4D6C-9D81-200DEA36D23F}" type="pres">
      <dgm:prSet presAssocID="{022EDCDE-A119-40ED-BED1-2816152193C4}" presName="composite" presStyleCnt="0"/>
      <dgm:spPr/>
    </dgm:pt>
    <dgm:pt modelId="{3F62064C-6DE7-483E-AD9D-FC3941F9B435}" type="pres">
      <dgm:prSet presAssocID="{022EDCDE-A119-40ED-BED1-2816152193C4}" presName="background" presStyleLbl="node0" presStyleIdx="0" presStyleCnt="1"/>
      <dgm:spPr>
        <a:xfrm>
          <a:off x="1543892" y="705"/>
          <a:ext cx="1358026" cy="398178"/>
        </a:xfrm>
        <a:prstGeom prst="roundRect">
          <a:avLst>
            <a:gd name="adj" fmla="val 10000"/>
          </a:avLst>
        </a:prstGeom>
      </dgm:spPr>
    </dgm:pt>
    <dgm:pt modelId="{AA23C5F1-7CC8-447A-8FE3-591DCE53514A}" type="pres">
      <dgm:prSet presAssocID="{022EDCDE-A119-40ED-BED1-2816152193C4}" presName="text" presStyleLbl="fgAcc0" presStyleIdx="0" presStyleCnt="1" custScaleX="216573" custLinFactNeighborX="1024" custLinFactNeighborY="-4839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653C9D5B-50B0-4193-979F-ACBD2C18D113}" type="pres">
      <dgm:prSet presAssocID="{022EDCDE-A119-40ED-BED1-2816152193C4}" presName="hierChild2" presStyleCnt="0"/>
      <dgm:spPr/>
    </dgm:pt>
    <dgm:pt modelId="{4A1AEACD-44BE-4E42-AA6B-F4ECCC0626AC}" type="pres">
      <dgm:prSet presAssocID="{581A29F3-81E8-436C-9AC7-EB7F4A5F053F}" presName="Name10" presStyleLbl="parChTrans1D2" presStyleIdx="0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1532364" y="0"/>
              </a:moveTo>
              <a:lnTo>
                <a:pt x="1532364" y="124243"/>
              </a:lnTo>
              <a:lnTo>
                <a:pt x="0" y="124243"/>
              </a:lnTo>
              <a:lnTo>
                <a:pt x="0" y="182316"/>
              </a:lnTo>
            </a:path>
          </a:pathLst>
        </a:custGeom>
      </dgm:spPr>
    </dgm:pt>
    <dgm:pt modelId="{464A5A2A-9409-4CC1-BE84-3B068F36CA7A}" type="pres">
      <dgm:prSet presAssocID="{238E839E-52FD-42EC-B119-AF10DB0C97CF}" presName="hierRoot2" presStyleCnt="0"/>
      <dgm:spPr/>
    </dgm:pt>
    <dgm:pt modelId="{A3BDD0B6-F89A-4588-A723-6B960F155652}" type="pres">
      <dgm:prSet presAssocID="{238E839E-52FD-42EC-B119-AF10DB0C97CF}" presName="composite2" presStyleCnt="0"/>
      <dgm:spPr/>
    </dgm:pt>
    <dgm:pt modelId="{2CCE0840-76FC-47B7-8ED1-964AD6647897}" type="pres">
      <dgm:prSet presAssocID="{238E839E-52FD-42EC-B119-AF10DB0C97CF}" presName="background2" presStyleLbl="node2" presStyleIdx="0" presStyleCnt="5"/>
      <dgm:spPr>
        <a:xfrm>
          <a:off x="376584" y="581251"/>
          <a:ext cx="627052" cy="398178"/>
        </a:xfrm>
        <a:prstGeom prst="roundRect">
          <a:avLst>
            <a:gd name="adj" fmla="val 10000"/>
          </a:avLst>
        </a:prstGeom>
      </dgm:spPr>
    </dgm:pt>
    <dgm:pt modelId="{BB95E502-1EBB-4E6E-A1C9-C0B5203EB869}" type="pres">
      <dgm:prSet presAssocID="{238E839E-52FD-42EC-B119-AF10DB0C97CF}" presName="text2" presStyleLbl="fgAcc2" presStyleIdx="0" presStyleCnt="5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B7B4D92E-C412-4C92-88BD-474779FA8C89}" type="pres">
      <dgm:prSet presAssocID="{238E839E-52FD-42EC-B119-AF10DB0C97CF}" presName="hierChild3" presStyleCnt="0"/>
      <dgm:spPr/>
    </dgm:pt>
    <dgm:pt modelId="{BCF9E184-D83E-4F35-9924-0B311A664F9C}" type="pres">
      <dgm:prSet presAssocID="{2A585D64-C2EB-4718-990E-DAA57B1C68F6}" presName="Name17" presStyleLbl="parChTrans1D3" presStyleIdx="0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2316"/>
              </a:lnTo>
            </a:path>
          </a:pathLst>
        </a:custGeom>
      </dgm:spPr>
    </dgm:pt>
    <dgm:pt modelId="{C764D0DE-2AA3-42FB-BF06-AF46B8D60D25}" type="pres">
      <dgm:prSet presAssocID="{829C9424-6AC5-468B-8848-6F04F3F413A7}" presName="hierRoot3" presStyleCnt="0"/>
      <dgm:spPr/>
    </dgm:pt>
    <dgm:pt modelId="{6F7D699F-E560-4BDA-A6A4-B9E7893E4FF1}" type="pres">
      <dgm:prSet presAssocID="{829C9424-6AC5-468B-8848-6F04F3F413A7}" presName="composite3" presStyleCnt="0"/>
      <dgm:spPr/>
    </dgm:pt>
    <dgm:pt modelId="{67F6390E-94AF-468C-AA05-6A29B264FD0A}" type="pres">
      <dgm:prSet presAssocID="{829C9424-6AC5-468B-8848-6F04F3F413A7}" presName="background3" presStyleLbl="node3" presStyleIdx="0" presStyleCnt="2"/>
      <dgm:spPr>
        <a:xfrm>
          <a:off x="376584" y="1161797"/>
          <a:ext cx="627052" cy="398178"/>
        </a:xfrm>
        <a:prstGeom prst="roundRect">
          <a:avLst>
            <a:gd name="adj" fmla="val 10000"/>
          </a:avLst>
        </a:prstGeom>
      </dgm:spPr>
    </dgm:pt>
    <dgm:pt modelId="{DDE1AEC5-4401-4A5B-819F-83126BAB5054}" type="pres">
      <dgm:prSet presAssocID="{829C9424-6AC5-468B-8848-6F04F3F413A7}" presName="text3" presStyleLbl="fgAcc3" presStyleIdx="0" presStyleCnt="2" custLinFactNeighborX="17413" custLinFactNeighborY="-3226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13681240-E8C1-4FB9-82E1-608177BF26EB}" type="pres">
      <dgm:prSet presAssocID="{829C9424-6AC5-468B-8848-6F04F3F413A7}" presName="hierChild4" presStyleCnt="0"/>
      <dgm:spPr/>
    </dgm:pt>
    <dgm:pt modelId="{F0B752C5-F50F-4F04-9EEB-DCACE0DAA1A4}" type="pres">
      <dgm:prSet presAssocID="{39545CB1-A22B-4924-AFD3-EE94C1267034}" presName="Name10" presStyleLbl="parChTrans1D2" presStyleIdx="1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766182" y="0"/>
              </a:moveTo>
              <a:lnTo>
                <a:pt x="766182" y="124243"/>
              </a:lnTo>
              <a:lnTo>
                <a:pt x="0" y="124243"/>
              </a:lnTo>
              <a:lnTo>
                <a:pt x="0" y="182316"/>
              </a:lnTo>
            </a:path>
          </a:pathLst>
        </a:custGeom>
      </dgm:spPr>
    </dgm:pt>
    <dgm:pt modelId="{C320D2DC-452B-498A-B7C9-7BBA70CF54E3}" type="pres">
      <dgm:prSet presAssocID="{BA92CC25-2796-4932-A2C9-7C1BC110FBE0}" presName="hierRoot2" presStyleCnt="0"/>
      <dgm:spPr/>
    </dgm:pt>
    <dgm:pt modelId="{4D29C351-1DEC-4040-9B4C-D33CE60CC3C6}" type="pres">
      <dgm:prSet presAssocID="{BA92CC25-2796-4932-A2C9-7C1BC110FBE0}" presName="composite2" presStyleCnt="0"/>
      <dgm:spPr/>
    </dgm:pt>
    <dgm:pt modelId="{BCDF53CC-2B16-4EE1-8CB0-914E30B0E07A}" type="pres">
      <dgm:prSet presAssocID="{BA92CC25-2796-4932-A2C9-7C1BC110FBE0}" presName="background2" presStyleLbl="node2" presStyleIdx="1" presStyleCnt="5"/>
      <dgm:spPr>
        <a:xfrm>
          <a:off x="1142982" y="581251"/>
          <a:ext cx="627052" cy="398178"/>
        </a:xfrm>
        <a:prstGeom prst="roundRect">
          <a:avLst>
            <a:gd name="adj" fmla="val 10000"/>
          </a:avLst>
        </a:prstGeom>
      </dgm:spPr>
    </dgm:pt>
    <dgm:pt modelId="{487913C3-E807-420C-82E6-17521860C127}" type="pres">
      <dgm:prSet presAssocID="{BA92CC25-2796-4932-A2C9-7C1BC110FBE0}" presName="text2" presStyleLbl="fgAcc2" presStyleIdx="1" presStyleCnt="5" custLinFactNeighborY="161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11953DBA-AE42-4776-B0D9-72CBE6A9A79F}" type="pres">
      <dgm:prSet presAssocID="{BA92CC25-2796-4932-A2C9-7C1BC110FBE0}" presName="hierChild3" presStyleCnt="0"/>
      <dgm:spPr/>
    </dgm:pt>
    <dgm:pt modelId="{E6810B95-B40F-4FD3-816C-341C717831F2}" type="pres">
      <dgm:prSet presAssocID="{7BC2F71A-659F-41C5-93D2-010FBEE4AF05}" presName="Name10" presStyleLbl="parChTrans1D2" presStyleIdx="2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2316"/>
              </a:lnTo>
            </a:path>
          </a:pathLst>
        </a:custGeom>
      </dgm:spPr>
    </dgm:pt>
    <dgm:pt modelId="{65183F87-10EB-4000-BA98-50F2D7D78BFD}" type="pres">
      <dgm:prSet presAssocID="{ABD9B72D-E45A-4D7B-9239-732D7B10EC16}" presName="hierRoot2" presStyleCnt="0"/>
      <dgm:spPr/>
    </dgm:pt>
    <dgm:pt modelId="{306E75EE-9BED-4194-B972-ACFBAE72BD17}" type="pres">
      <dgm:prSet presAssocID="{ABD9B72D-E45A-4D7B-9239-732D7B10EC16}" presName="composite2" presStyleCnt="0"/>
      <dgm:spPr/>
    </dgm:pt>
    <dgm:pt modelId="{9E029123-DDCD-4584-BE95-0764A1B90F72}" type="pres">
      <dgm:prSet presAssocID="{ABD9B72D-E45A-4D7B-9239-732D7B10EC16}" presName="background2" presStyleLbl="node2" presStyleIdx="2" presStyleCnt="5"/>
      <dgm:spPr>
        <a:xfrm>
          <a:off x="1909379" y="581251"/>
          <a:ext cx="627052" cy="398178"/>
        </a:xfrm>
        <a:prstGeom prst="roundRect">
          <a:avLst>
            <a:gd name="adj" fmla="val 10000"/>
          </a:avLst>
        </a:prstGeom>
      </dgm:spPr>
    </dgm:pt>
    <dgm:pt modelId="{4C61F79B-884D-4079-B17F-6966C4AF7126}" type="pres">
      <dgm:prSet presAssocID="{ABD9B72D-E45A-4D7B-9239-732D7B10EC16}" presName="text2" presStyleLbl="fgAcc2" presStyleIdx="2" presStyleCnt="5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47F986E9-E01B-4F67-A62C-CB3D0B13A8EA}" type="pres">
      <dgm:prSet presAssocID="{ABD9B72D-E45A-4D7B-9239-732D7B10EC16}" presName="hierChild3" presStyleCnt="0"/>
      <dgm:spPr/>
    </dgm:pt>
    <dgm:pt modelId="{D1A62210-ACDF-4690-9CBF-F935804B833C}" type="pres">
      <dgm:prSet presAssocID="{3ED97768-8F93-4B95-86A1-DB2C2376452A}" presName="Name10" presStyleLbl="parChTrans1D2" presStyleIdx="3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243"/>
              </a:lnTo>
              <a:lnTo>
                <a:pt x="766182" y="124243"/>
              </a:lnTo>
              <a:lnTo>
                <a:pt x="766182" y="182316"/>
              </a:lnTo>
            </a:path>
          </a:pathLst>
        </a:custGeom>
      </dgm:spPr>
    </dgm:pt>
    <dgm:pt modelId="{9FCCCE2C-3052-43C7-9DAA-C12B9351D226}" type="pres">
      <dgm:prSet presAssocID="{A0D727CB-056F-40BF-9979-CE7140E42F6E}" presName="hierRoot2" presStyleCnt="0"/>
      <dgm:spPr/>
    </dgm:pt>
    <dgm:pt modelId="{A49CAABB-90B1-49BE-B195-5FB67ED0C6AC}" type="pres">
      <dgm:prSet presAssocID="{A0D727CB-056F-40BF-9979-CE7140E42F6E}" presName="composite2" presStyleCnt="0"/>
      <dgm:spPr/>
    </dgm:pt>
    <dgm:pt modelId="{F70832CB-E6E9-4B62-BC1A-901A951D7C86}" type="pres">
      <dgm:prSet presAssocID="{A0D727CB-056F-40BF-9979-CE7140E42F6E}" presName="background2" presStyleLbl="node2" presStyleIdx="3" presStyleCnt="5"/>
      <dgm:spPr>
        <a:xfrm>
          <a:off x="2675777" y="581251"/>
          <a:ext cx="627052" cy="398178"/>
        </a:xfrm>
        <a:prstGeom prst="roundRect">
          <a:avLst>
            <a:gd name="adj" fmla="val 10000"/>
          </a:avLst>
        </a:prstGeom>
      </dgm:spPr>
    </dgm:pt>
    <dgm:pt modelId="{7E6FBF76-E43D-4F54-9B7C-21D3AB02CA4F}" type="pres">
      <dgm:prSet presAssocID="{A0D727CB-056F-40BF-9979-CE7140E42F6E}" presName="text2" presStyleLbl="fgAcc2" presStyleIdx="3" presStyleCnt="5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20124FBA-3D01-428C-A08F-FABFBCDBFF79}" type="pres">
      <dgm:prSet presAssocID="{A0D727CB-056F-40BF-9979-CE7140E42F6E}" presName="hierChild3" presStyleCnt="0"/>
      <dgm:spPr/>
    </dgm:pt>
    <dgm:pt modelId="{CB5552BA-A2FF-47A1-A464-2B65FFFB94B4}" type="pres">
      <dgm:prSet presAssocID="{4F5C6E84-B379-47E3-9738-047C3271F2DB}" presName="Name17" presStyleLbl="parChTrans1D3" presStyleIdx="1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2316"/>
              </a:lnTo>
            </a:path>
          </a:pathLst>
        </a:custGeom>
      </dgm:spPr>
    </dgm:pt>
    <dgm:pt modelId="{8D660C4A-700F-4403-86EF-125E740ACD49}" type="pres">
      <dgm:prSet presAssocID="{14F33C8B-3A89-4B29-ADA2-2907FE76C3EB}" presName="hierRoot3" presStyleCnt="0"/>
      <dgm:spPr/>
    </dgm:pt>
    <dgm:pt modelId="{3153C829-C1B9-4B42-854D-18805B21D60D}" type="pres">
      <dgm:prSet presAssocID="{14F33C8B-3A89-4B29-ADA2-2907FE76C3EB}" presName="composite3" presStyleCnt="0"/>
      <dgm:spPr/>
    </dgm:pt>
    <dgm:pt modelId="{D0B25887-BC4F-4F48-B3BE-5DBF0FE5818F}" type="pres">
      <dgm:prSet presAssocID="{14F33C8B-3A89-4B29-ADA2-2907FE76C3EB}" presName="background3" presStyleLbl="node3" presStyleIdx="1" presStyleCnt="2"/>
      <dgm:spPr>
        <a:xfrm>
          <a:off x="2675777" y="1161797"/>
          <a:ext cx="627052" cy="398178"/>
        </a:xfrm>
        <a:prstGeom prst="roundRect">
          <a:avLst>
            <a:gd name="adj" fmla="val 10000"/>
          </a:avLst>
        </a:prstGeom>
      </dgm:spPr>
    </dgm:pt>
    <dgm:pt modelId="{0E4C3442-06CB-4552-9481-5C9B0FBB1852}" type="pres">
      <dgm:prSet presAssocID="{14F33C8B-3A89-4B29-ADA2-2907FE76C3EB}" presName="text3" presStyleLbl="fgAcc3" presStyleIdx="1" presStyleCnt="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151D1B95-E452-4639-BAEC-396150BB587B}" type="pres">
      <dgm:prSet presAssocID="{14F33C8B-3A89-4B29-ADA2-2907FE76C3EB}" presName="hierChild4" presStyleCnt="0"/>
      <dgm:spPr/>
    </dgm:pt>
    <dgm:pt modelId="{6CD3CA56-B31A-4616-BA20-D6D577A71CCC}" type="pres">
      <dgm:prSet presAssocID="{5D2E8C42-1EE2-4919-8CA1-A2B6ED59F908}" presName="Name10" presStyleLbl="parChTrans1D2" presStyleIdx="4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243"/>
              </a:lnTo>
              <a:lnTo>
                <a:pt x="1532364" y="124243"/>
              </a:lnTo>
              <a:lnTo>
                <a:pt x="1532364" y="182316"/>
              </a:lnTo>
            </a:path>
          </a:pathLst>
        </a:custGeom>
      </dgm:spPr>
    </dgm:pt>
    <dgm:pt modelId="{5D016840-02C9-45E8-9EAE-5D1BD86C2482}" type="pres">
      <dgm:prSet presAssocID="{A170CD1F-B503-4940-AB19-411FBB53A1B3}" presName="hierRoot2" presStyleCnt="0"/>
      <dgm:spPr/>
    </dgm:pt>
    <dgm:pt modelId="{8969E332-ADAF-4E72-8402-1C680D05C908}" type="pres">
      <dgm:prSet presAssocID="{A170CD1F-B503-4940-AB19-411FBB53A1B3}" presName="composite2" presStyleCnt="0"/>
      <dgm:spPr/>
    </dgm:pt>
    <dgm:pt modelId="{1A8F1C55-8910-4526-A5E2-A887977AC5A6}" type="pres">
      <dgm:prSet presAssocID="{A170CD1F-B503-4940-AB19-411FBB53A1B3}" presName="background2" presStyleLbl="node2" presStyleIdx="4" presStyleCnt="5"/>
      <dgm:spPr>
        <a:xfrm>
          <a:off x="3442175" y="581251"/>
          <a:ext cx="627052" cy="398178"/>
        </a:xfrm>
        <a:prstGeom prst="roundRect">
          <a:avLst>
            <a:gd name="adj" fmla="val 10000"/>
          </a:avLst>
        </a:prstGeom>
      </dgm:spPr>
    </dgm:pt>
    <dgm:pt modelId="{D3BE2FAD-6CD2-415C-BFE1-E1E992AB73AB}" type="pres">
      <dgm:prSet presAssocID="{A170CD1F-B503-4940-AB19-411FBB53A1B3}" presName="text2" presStyleLbl="fgAcc2" presStyleIdx="4" presStyleCnt="5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FE3E3C1C-E864-470F-ADDF-FE7C4D3F17F4}" type="pres">
      <dgm:prSet presAssocID="{A170CD1F-B503-4940-AB19-411FBB53A1B3}" presName="hierChild3" presStyleCnt="0"/>
      <dgm:spPr/>
    </dgm:pt>
  </dgm:ptLst>
  <dgm:cxnLst>
    <dgm:cxn modelId="{E47C6D06-9C52-4DEF-AF6D-032444FA65DC}" type="presOf" srcId="{2A585D64-C2EB-4718-990E-DAA57B1C68F6}" destId="{BCF9E184-D83E-4F35-9924-0B311A664F9C}" srcOrd="0" destOrd="0" presId="urn:microsoft.com/office/officeart/2005/8/layout/hierarchy1"/>
    <dgm:cxn modelId="{F8C6223A-DA41-44C0-9F6D-93588B6803C2}" type="presOf" srcId="{5ACCACDB-B095-452E-B7D7-ED4CC5250E9D}" destId="{666CCFDD-801F-494D-8718-AB01C94FE2A7}" srcOrd="0" destOrd="0" presId="urn:microsoft.com/office/officeart/2005/8/layout/hierarchy1"/>
    <dgm:cxn modelId="{33CD1B40-9E3E-457D-9512-D4381A4E783D}" srcId="{022EDCDE-A119-40ED-BED1-2816152193C4}" destId="{A0D727CB-056F-40BF-9979-CE7140E42F6E}" srcOrd="3" destOrd="0" parTransId="{3ED97768-8F93-4B95-86A1-DB2C2376452A}" sibTransId="{875ED842-EF1B-4379-9945-6D9B9D05002B}"/>
    <dgm:cxn modelId="{C499C45E-6CB4-414C-9C87-91B0792D2149}" type="presOf" srcId="{7BC2F71A-659F-41C5-93D2-010FBEE4AF05}" destId="{E6810B95-B40F-4FD3-816C-341C717831F2}" srcOrd="0" destOrd="0" presId="urn:microsoft.com/office/officeart/2005/8/layout/hierarchy1"/>
    <dgm:cxn modelId="{CD08D45E-6AF6-42DD-A8FF-4D43AA7E9617}" srcId="{022EDCDE-A119-40ED-BED1-2816152193C4}" destId="{238E839E-52FD-42EC-B119-AF10DB0C97CF}" srcOrd="0" destOrd="0" parTransId="{581A29F3-81E8-436C-9AC7-EB7F4A5F053F}" sibTransId="{46E844AD-4E68-43F9-8E10-53B8F0B1C326}"/>
    <dgm:cxn modelId="{D6485644-4E00-4686-98EC-C4E7352DD885}" type="presOf" srcId="{5D2E8C42-1EE2-4919-8CA1-A2B6ED59F908}" destId="{6CD3CA56-B31A-4616-BA20-D6D577A71CCC}" srcOrd="0" destOrd="0" presId="urn:microsoft.com/office/officeart/2005/8/layout/hierarchy1"/>
    <dgm:cxn modelId="{31518C48-5A05-4CC3-AB88-1AE9871348CA}" type="presOf" srcId="{022EDCDE-A119-40ED-BED1-2816152193C4}" destId="{AA23C5F1-7CC8-447A-8FE3-591DCE53514A}" srcOrd="0" destOrd="0" presId="urn:microsoft.com/office/officeart/2005/8/layout/hierarchy1"/>
    <dgm:cxn modelId="{8E72946F-687B-42E2-9B43-4F6E22A55F80}" type="presOf" srcId="{ABD9B72D-E45A-4D7B-9239-732D7B10EC16}" destId="{4C61F79B-884D-4079-B17F-6966C4AF7126}" srcOrd="0" destOrd="0" presId="urn:microsoft.com/office/officeart/2005/8/layout/hierarchy1"/>
    <dgm:cxn modelId="{2AC3E873-C9C3-460A-BDCC-7DA367B4BB4E}" type="presOf" srcId="{4F5C6E84-B379-47E3-9738-047C3271F2DB}" destId="{CB5552BA-A2FF-47A1-A464-2B65FFFB94B4}" srcOrd="0" destOrd="0" presId="urn:microsoft.com/office/officeart/2005/8/layout/hierarchy1"/>
    <dgm:cxn modelId="{5560F878-C524-460B-8797-2F6125164335}" type="presOf" srcId="{14F33C8B-3A89-4B29-ADA2-2907FE76C3EB}" destId="{0E4C3442-06CB-4552-9481-5C9B0FBB1852}" srcOrd="0" destOrd="0" presId="urn:microsoft.com/office/officeart/2005/8/layout/hierarchy1"/>
    <dgm:cxn modelId="{CE034297-FD19-45B3-9973-01C267C07542}" type="presOf" srcId="{A170CD1F-B503-4940-AB19-411FBB53A1B3}" destId="{D3BE2FAD-6CD2-415C-BFE1-E1E992AB73AB}" srcOrd="0" destOrd="0" presId="urn:microsoft.com/office/officeart/2005/8/layout/hierarchy1"/>
    <dgm:cxn modelId="{779B1198-FEF6-4054-BA71-9F8EFFC63010}" type="presOf" srcId="{BA92CC25-2796-4932-A2C9-7C1BC110FBE0}" destId="{487913C3-E807-420C-82E6-17521860C127}" srcOrd="0" destOrd="0" presId="urn:microsoft.com/office/officeart/2005/8/layout/hierarchy1"/>
    <dgm:cxn modelId="{AC6326A1-8A6F-49E6-9958-0B903C53567A}" srcId="{022EDCDE-A119-40ED-BED1-2816152193C4}" destId="{BA92CC25-2796-4932-A2C9-7C1BC110FBE0}" srcOrd="1" destOrd="0" parTransId="{39545CB1-A22B-4924-AFD3-EE94C1267034}" sibTransId="{45E0E3FD-B646-4E3C-A5A2-9607E2D4DC51}"/>
    <dgm:cxn modelId="{039D62B0-16AB-4851-8566-BC76921161C7}" srcId="{A0D727CB-056F-40BF-9979-CE7140E42F6E}" destId="{14F33C8B-3A89-4B29-ADA2-2907FE76C3EB}" srcOrd="0" destOrd="0" parTransId="{4F5C6E84-B379-47E3-9738-047C3271F2DB}" sibTransId="{8B7A8563-0A45-4052-BFE6-C1BDF96F25A5}"/>
    <dgm:cxn modelId="{B943CEB0-454E-475C-9DF3-F95BD2303081}" type="presOf" srcId="{238E839E-52FD-42EC-B119-AF10DB0C97CF}" destId="{BB95E502-1EBB-4E6E-A1C9-C0B5203EB869}" srcOrd="0" destOrd="0" presId="urn:microsoft.com/office/officeart/2005/8/layout/hierarchy1"/>
    <dgm:cxn modelId="{5D9D61B1-741C-4982-82F0-F08566088C2F}" srcId="{022EDCDE-A119-40ED-BED1-2816152193C4}" destId="{A170CD1F-B503-4940-AB19-411FBB53A1B3}" srcOrd="4" destOrd="0" parTransId="{5D2E8C42-1EE2-4919-8CA1-A2B6ED59F908}" sibTransId="{A4512D4E-B9AE-481A-911B-B9E2B0C72FB2}"/>
    <dgm:cxn modelId="{AA35C4B9-8770-4750-A516-F1D2B30200BC}" type="presOf" srcId="{581A29F3-81E8-436C-9AC7-EB7F4A5F053F}" destId="{4A1AEACD-44BE-4E42-AA6B-F4ECCC0626AC}" srcOrd="0" destOrd="0" presId="urn:microsoft.com/office/officeart/2005/8/layout/hierarchy1"/>
    <dgm:cxn modelId="{6C86B0C9-335C-4BA4-A85B-7B73DA4C8338}" type="presOf" srcId="{39545CB1-A22B-4924-AFD3-EE94C1267034}" destId="{F0B752C5-F50F-4F04-9EEB-DCACE0DAA1A4}" srcOrd="0" destOrd="0" presId="urn:microsoft.com/office/officeart/2005/8/layout/hierarchy1"/>
    <dgm:cxn modelId="{B930D8D5-9FBB-428E-83FA-C93653AD8D17}" srcId="{238E839E-52FD-42EC-B119-AF10DB0C97CF}" destId="{829C9424-6AC5-468B-8848-6F04F3F413A7}" srcOrd="0" destOrd="0" parTransId="{2A585D64-C2EB-4718-990E-DAA57B1C68F6}" sibTransId="{C927FA71-DB3E-476F-B084-C7C46E445C28}"/>
    <dgm:cxn modelId="{65B69FEB-E108-4FB4-9AD3-DF87CE7C01D8}" type="presOf" srcId="{3ED97768-8F93-4B95-86A1-DB2C2376452A}" destId="{D1A62210-ACDF-4690-9CBF-F935804B833C}" srcOrd="0" destOrd="0" presId="urn:microsoft.com/office/officeart/2005/8/layout/hierarchy1"/>
    <dgm:cxn modelId="{A59E84ED-9945-4144-8D82-34A059BAD0AB}" type="presOf" srcId="{A0D727CB-056F-40BF-9979-CE7140E42F6E}" destId="{7E6FBF76-E43D-4F54-9B7C-21D3AB02CA4F}" srcOrd="0" destOrd="0" presId="urn:microsoft.com/office/officeart/2005/8/layout/hierarchy1"/>
    <dgm:cxn modelId="{B38C19F1-C657-42A8-AF57-67C78304CBBA}" srcId="{022EDCDE-A119-40ED-BED1-2816152193C4}" destId="{ABD9B72D-E45A-4D7B-9239-732D7B10EC16}" srcOrd="2" destOrd="0" parTransId="{7BC2F71A-659F-41C5-93D2-010FBEE4AF05}" sibTransId="{52445978-2D62-4FB5-B29A-2158C07838F2}"/>
    <dgm:cxn modelId="{FBBD9BF8-24DD-4AAC-9FBA-F18DBF7AD543}" srcId="{5ACCACDB-B095-452E-B7D7-ED4CC5250E9D}" destId="{022EDCDE-A119-40ED-BED1-2816152193C4}" srcOrd="0" destOrd="0" parTransId="{17E3BD1B-1475-4E86-AEEF-84852AB034F3}" sibTransId="{55480298-762B-4DCC-A68E-70740E3C7C57}"/>
    <dgm:cxn modelId="{B32F5CFC-F5B1-4D52-A2CD-58071A743E44}" type="presOf" srcId="{829C9424-6AC5-468B-8848-6F04F3F413A7}" destId="{DDE1AEC5-4401-4A5B-819F-83126BAB5054}" srcOrd="0" destOrd="0" presId="urn:microsoft.com/office/officeart/2005/8/layout/hierarchy1"/>
    <dgm:cxn modelId="{B4E29468-088C-4FAE-914B-04E2418C79C9}" type="presParOf" srcId="{666CCFDD-801F-494D-8718-AB01C94FE2A7}" destId="{80AAC9A1-9606-4BA2-A484-C2E935F24811}" srcOrd="0" destOrd="0" presId="urn:microsoft.com/office/officeart/2005/8/layout/hierarchy1"/>
    <dgm:cxn modelId="{76BE600F-9C8E-4A8F-99CA-D99E9CBC37CF}" type="presParOf" srcId="{80AAC9A1-9606-4BA2-A484-C2E935F24811}" destId="{2AD8FD6A-9E39-4D6C-9D81-200DEA36D23F}" srcOrd="0" destOrd="0" presId="urn:microsoft.com/office/officeart/2005/8/layout/hierarchy1"/>
    <dgm:cxn modelId="{6C534D1A-A15F-4895-B74C-2031B77FE7A3}" type="presParOf" srcId="{2AD8FD6A-9E39-4D6C-9D81-200DEA36D23F}" destId="{3F62064C-6DE7-483E-AD9D-FC3941F9B435}" srcOrd="0" destOrd="0" presId="urn:microsoft.com/office/officeart/2005/8/layout/hierarchy1"/>
    <dgm:cxn modelId="{7546BE94-04CA-474E-8006-5438C6E76EFF}" type="presParOf" srcId="{2AD8FD6A-9E39-4D6C-9D81-200DEA36D23F}" destId="{AA23C5F1-7CC8-447A-8FE3-591DCE53514A}" srcOrd="1" destOrd="0" presId="urn:microsoft.com/office/officeart/2005/8/layout/hierarchy1"/>
    <dgm:cxn modelId="{1E98882A-B4B1-4685-891D-F9CD5B36543C}" type="presParOf" srcId="{80AAC9A1-9606-4BA2-A484-C2E935F24811}" destId="{653C9D5B-50B0-4193-979F-ACBD2C18D113}" srcOrd="1" destOrd="0" presId="urn:microsoft.com/office/officeart/2005/8/layout/hierarchy1"/>
    <dgm:cxn modelId="{43B024A3-5219-4BB3-A9B4-FBCCABB38846}" type="presParOf" srcId="{653C9D5B-50B0-4193-979F-ACBD2C18D113}" destId="{4A1AEACD-44BE-4E42-AA6B-F4ECCC0626AC}" srcOrd="0" destOrd="0" presId="urn:microsoft.com/office/officeart/2005/8/layout/hierarchy1"/>
    <dgm:cxn modelId="{7D6A5D47-160B-4437-85DA-ABDE0F4EECFB}" type="presParOf" srcId="{653C9D5B-50B0-4193-979F-ACBD2C18D113}" destId="{464A5A2A-9409-4CC1-BE84-3B068F36CA7A}" srcOrd="1" destOrd="0" presId="urn:microsoft.com/office/officeart/2005/8/layout/hierarchy1"/>
    <dgm:cxn modelId="{5C2CBAAF-0B0B-41C1-B08E-224D4B6EB33A}" type="presParOf" srcId="{464A5A2A-9409-4CC1-BE84-3B068F36CA7A}" destId="{A3BDD0B6-F89A-4588-A723-6B960F155652}" srcOrd="0" destOrd="0" presId="urn:microsoft.com/office/officeart/2005/8/layout/hierarchy1"/>
    <dgm:cxn modelId="{142AFA9B-65B1-4100-BC78-DE93E4AA230E}" type="presParOf" srcId="{A3BDD0B6-F89A-4588-A723-6B960F155652}" destId="{2CCE0840-76FC-47B7-8ED1-964AD6647897}" srcOrd="0" destOrd="0" presId="urn:microsoft.com/office/officeart/2005/8/layout/hierarchy1"/>
    <dgm:cxn modelId="{795F7E89-735D-48BF-A920-532398CE4585}" type="presParOf" srcId="{A3BDD0B6-F89A-4588-A723-6B960F155652}" destId="{BB95E502-1EBB-4E6E-A1C9-C0B5203EB869}" srcOrd="1" destOrd="0" presId="urn:microsoft.com/office/officeart/2005/8/layout/hierarchy1"/>
    <dgm:cxn modelId="{5C6B8852-5B4A-4133-A946-F6A212FBABD5}" type="presParOf" srcId="{464A5A2A-9409-4CC1-BE84-3B068F36CA7A}" destId="{B7B4D92E-C412-4C92-88BD-474779FA8C89}" srcOrd="1" destOrd="0" presId="urn:microsoft.com/office/officeart/2005/8/layout/hierarchy1"/>
    <dgm:cxn modelId="{674695C2-1530-4E2C-A655-38735BE83F61}" type="presParOf" srcId="{B7B4D92E-C412-4C92-88BD-474779FA8C89}" destId="{BCF9E184-D83E-4F35-9924-0B311A664F9C}" srcOrd="0" destOrd="0" presId="urn:microsoft.com/office/officeart/2005/8/layout/hierarchy1"/>
    <dgm:cxn modelId="{0CE90AB7-2939-4C51-953D-28A2929DFC9F}" type="presParOf" srcId="{B7B4D92E-C412-4C92-88BD-474779FA8C89}" destId="{C764D0DE-2AA3-42FB-BF06-AF46B8D60D25}" srcOrd="1" destOrd="0" presId="urn:microsoft.com/office/officeart/2005/8/layout/hierarchy1"/>
    <dgm:cxn modelId="{A75DCD56-24C0-45F8-8B66-D2AD634D97B8}" type="presParOf" srcId="{C764D0DE-2AA3-42FB-BF06-AF46B8D60D25}" destId="{6F7D699F-E560-4BDA-A6A4-B9E7893E4FF1}" srcOrd="0" destOrd="0" presId="urn:microsoft.com/office/officeart/2005/8/layout/hierarchy1"/>
    <dgm:cxn modelId="{92F9311B-E33D-42F3-8705-9894C3D5338A}" type="presParOf" srcId="{6F7D699F-E560-4BDA-A6A4-B9E7893E4FF1}" destId="{67F6390E-94AF-468C-AA05-6A29B264FD0A}" srcOrd="0" destOrd="0" presId="urn:microsoft.com/office/officeart/2005/8/layout/hierarchy1"/>
    <dgm:cxn modelId="{9F1D81B6-89B9-40CA-A4F1-1E25A1AABDBE}" type="presParOf" srcId="{6F7D699F-E560-4BDA-A6A4-B9E7893E4FF1}" destId="{DDE1AEC5-4401-4A5B-819F-83126BAB5054}" srcOrd="1" destOrd="0" presId="urn:microsoft.com/office/officeart/2005/8/layout/hierarchy1"/>
    <dgm:cxn modelId="{B04F51D9-6684-412B-916C-4F9788186366}" type="presParOf" srcId="{C764D0DE-2AA3-42FB-BF06-AF46B8D60D25}" destId="{13681240-E8C1-4FB9-82E1-608177BF26EB}" srcOrd="1" destOrd="0" presId="urn:microsoft.com/office/officeart/2005/8/layout/hierarchy1"/>
    <dgm:cxn modelId="{0230B800-33FF-48F0-90C5-9209FAC3A53E}" type="presParOf" srcId="{653C9D5B-50B0-4193-979F-ACBD2C18D113}" destId="{F0B752C5-F50F-4F04-9EEB-DCACE0DAA1A4}" srcOrd="2" destOrd="0" presId="urn:microsoft.com/office/officeart/2005/8/layout/hierarchy1"/>
    <dgm:cxn modelId="{0D074C59-6642-408B-B665-5A3C2A33680B}" type="presParOf" srcId="{653C9D5B-50B0-4193-979F-ACBD2C18D113}" destId="{C320D2DC-452B-498A-B7C9-7BBA70CF54E3}" srcOrd="3" destOrd="0" presId="urn:microsoft.com/office/officeart/2005/8/layout/hierarchy1"/>
    <dgm:cxn modelId="{9626F506-A882-487C-9ECC-745EE71D7B54}" type="presParOf" srcId="{C320D2DC-452B-498A-B7C9-7BBA70CF54E3}" destId="{4D29C351-1DEC-4040-9B4C-D33CE60CC3C6}" srcOrd="0" destOrd="0" presId="urn:microsoft.com/office/officeart/2005/8/layout/hierarchy1"/>
    <dgm:cxn modelId="{12992176-443A-4AE4-AF88-392945E9303E}" type="presParOf" srcId="{4D29C351-1DEC-4040-9B4C-D33CE60CC3C6}" destId="{BCDF53CC-2B16-4EE1-8CB0-914E30B0E07A}" srcOrd="0" destOrd="0" presId="urn:microsoft.com/office/officeart/2005/8/layout/hierarchy1"/>
    <dgm:cxn modelId="{3C6947F7-1610-4722-A1CC-BDEF64E9EF35}" type="presParOf" srcId="{4D29C351-1DEC-4040-9B4C-D33CE60CC3C6}" destId="{487913C3-E807-420C-82E6-17521860C127}" srcOrd="1" destOrd="0" presId="urn:microsoft.com/office/officeart/2005/8/layout/hierarchy1"/>
    <dgm:cxn modelId="{273AEE34-0E63-47B4-AC27-6B46850F4C7A}" type="presParOf" srcId="{C320D2DC-452B-498A-B7C9-7BBA70CF54E3}" destId="{11953DBA-AE42-4776-B0D9-72CBE6A9A79F}" srcOrd="1" destOrd="0" presId="urn:microsoft.com/office/officeart/2005/8/layout/hierarchy1"/>
    <dgm:cxn modelId="{B7B1E4FD-3CDF-44D7-9986-E5FB62CC948E}" type="presParOf" srcId="{653C9D5B-50B0-4193-979F-ACBD2C18D113}" destId="{E6810B95-B40F-4FD3-816C-341C717831F2}" srcOrd="4" destOrd="0" presId="urn:microsoft.com/office/officeart/2005/8/layout/hierarchy1"/>
    <dgm:cxn modelId="{31F28C08-0049-471D-B32D-72B04C0F11C4}" type="presParOf" srcId="{653C9D5B-50B0-4193-979F-ACBD2C18D113}" destId="{65183F87-10EB-4000-BA98-50F2D7D78BFD}" srcOrd="5" destOrd="0" presId="urn:microsoft.com/office/officeart/2005/8/layout/hierarchy1"/>
    <dgm:cxn modelId="{05A0209B-BC05-48A0-B0A7-B4313A72DE90}" type="presParOf" srcId="{65183F87-10EB-4000-BA98-50F2D7D78BFD}" destId="{306E75EE-9BED-4194-B972-ACFBAE72BD17}" srcOrd="0" destOrd="0" presId="urn:microsoft.com/office/officeart/2005/8/layout/hierarchy1"/>
    <dgm:cxn modelId="{56DA8DE9-EDAB-4FD3-8E04-3FCD07BAD3C0}" type="presParOf" srcId="{306E75EE-9BED-4194-B972-ACFBAE72BD17}" destId="{9E029123-DDCD-4584-BE95-0764A1B90F72}" srcOrd="0" destOrd="0" presId="urn:microsoft.com/office/officeart/2005/8/layout/hierarchy1"/>
    <dgm:cxn modelId="{D61ED803-4455-45F4-9B04-DF1EFB94759F}" type="presParOf" srcId="{306E75EE-9BED-4194-B972-ACFBAE72BD17}" destId="{4C61F79B-884D-4079-B17F-6966C4AF7126}" srcOrd="1" destOrd="0" presId="urn:microsoft.com/office/officeart/2005/8/layout/hierarchy1"/>
    <dgm:cxn modelId="{37CF111C-6A7F-42F2-9CDB-C5CB51C42DFF}" type="presParOf" srcId="{65183F87-10EB-4000-BA98-50F2D7D78BFD}" destId="{47F986E9-E01B-4F67-A62C-CB3D0B13A8EA}" srcOrd="1" destOrd="0" presId="urn:microsoft.com/office/officeart/2005/8/layout/hierarchy1"/>
    <dgm:cxn modelId="{07A8680A-185D-4BFA-963F-92CC85E0EA08}" type="presParOf" srcId="{653C9D5B-50B0-4193-979F-ACBD2C18D113}" destId="{D1A62210-ACDF-4690-9CBF-F935804B833C}" srcOrd="6" destOrd="0" presId="urn:microsoft.com/office/officeart/2005/8/layout/hierarchy1"/>
    <dgm:cxn modelId="{F5A7E87B-6D73-488A-A87B-1022C663F574}" type="presParOf" srcId="{653C9D5B-50B0-4193-979F-ACBD2C18D113}" destId="{9FCCCE2C-3052-43C7-9DAA-C12B9351D226}" srcOrd="7" destOrd="0" presId="urn:microsoft.com/office/officeart/2005/8/layout/hierarchy1"/>
    <dgm:cxn modelId="{0AFFEDF0-5355-4492-BD18-8008C0975DC1}" type="presParOf" srcId="{9FCCCE2C-3052-43C7-9DAA-C12B9351D226}" destId="{A49CAABB-90B1-49BE-B195-5FB67ED0C6AC}" srcOrd="0" destOrd="0" presId="urn:microsoft.com/office/officeart/2005/8/layout/hierarchy1"/>
    <dgm:cxn modelId="{35A0E22F-7AA1-4B49-84BB-1D56F8ED63B8}" type="presParOf" srcId="{A49CAABB-90B1-49BE-B195-5FB67ED0C6AC}" destId="{F70832CB-E6E9-4B62-BC1A-901A951D7C86}" srcOrd="0" destOrd="0" presId="urn:microsoft.com/office/officeart/2005/8/layout/hierarchy1"/>
    <dgm:cxn modelId="{9727AA11-B8E8-4404-8A18-E11D7767A5EB}" type="presParOf" srcId="{A49CAABB-90B1-49BE-B195-5FB67ED0C6AC}" destId="{7E6FBF76-E43D-4F54-9B7C-21D3AB02CA4F}" srcOrd="1" destOrd="0" presId="urn:microsoft.com/office/officeart/2005/8/layout/hierarchy1"/>
    <dgm:cxn modelId="{2D1E5587-3030-4A9A-A564-6C62474F8059}" type="presParOf" srcId="{9FCCCE2C-3052-43C7-9DAA-C12B9351D226}" destId="{20124FBA-3D01-428C-A08F-FABFBCDBFF79}" srcOrd="1" destOrd="0" presId="urn:microsoft.com/office/officeart/2005/8/layout/hierarchy1"/>
    <dgm:cxn modelId="{BD5FB202-373C-495F-846B-681DCE14DD96}" type="presParOf" srcId="{20124FBA-3D01-428C-A08F-FABFBCDBFF79}" destId="{CB5552BA-A2FF-47A1-A464-2B65FFFB94B4}" srcOrd="0" destOrd="0" presId="urn:microsoft.com/office/officeart/2005/8/layout/hierarchy1"/>
    <dgm:cxn modelId="{1AD9AA01-0175-40B3-BDC8-55AB4E8666ED}" type="presParOf" srcId="{20124FBA-3D01-428C-A08F-FABFBCDBFF79}" destId="{8D660C4A-700F-4403-86EF-125E740ACD49}" srcOrd="1" destOrd="0" presId="urn:microsoft.com/office/officeart/2005/8/layout/hierarchy1"/>
    <dgm:cxn modelId="{815DEDD5-A671-4576-B6CE-0AA6F3A08236}" type="presParOf" srcId="{8D660C4A-700F-4403-86EF-125E740ACD49}" destId="{3153C829-C1B9-4B42-854D-18805B21D60D}" srcOrd="0" destOrd="0" presId="urn:microsoft.com/office/officeart/2005/8/layout/hierarchy1"/>
    <dgm:cxn modelId="{38ED77AF-EEAD-4213-90C3-1D1F48621BEF}" type="presParOf" srcId="{3153C829-C1B9-4B42-854D-18805B21D60D}" destId="{D0B25887-BC4F-4F48-B3BE-5DBF0FE5818F}" srcOrd="0" destOrd="0" presId="urn:microsoft.com/office/officeart/2005/8/layout/hierarchy1"/>
    <dgm:cxn modelId="{02E58794-3DE4-4D5D-8DDC-496F9CC9F7A4}" type="presParOf" srcId="{3153C829-C1B9-4B42-854D-18805B21D60D}" destId="{0E4C3442-06CB-4552-9481-5C9B0FBB1852}" srcOrd="1" destOrd="0" presId="urn:microsoft.com/office/officeart/2005/8/layout/hierarchy1"/>
    <dgm:cxn modelId="{DFB5A51F-B623-4290-9A06-3E1D5A181638}" type="presParOf" srcId="{8D660C4A-700F-4403-86EF-125E740ACD49}" destId="{151D1B95-E452-4639-BAEC-396150BB587B}" srcOrd="1" destOrd="0" presId="urn:microsoft.com/office/officeart/2005/8/layout/hierarchy1"/>
    <dgm:cxn modelId="{D95E6309-CB79-4809-A563-ECC0C7D9A536}" type="presParOf" srcId="{653C9D5B-50B0-4193-979F-ACBD2C18D113}" destId="{6CD3CA56-B31A-4616-BA20-D6D577A71CCC}" srcOrd="8" destOrd="0" presId="urn:microsoft.com/office/officeart/2005/8/layout/hierarchy1"/>
    <dgm:cxn modelId="{F3F5C18A-1391-45D1-931B-B087897C6D41}" type="presParOf" srcId="{653C9D5B-50B0-4193-979F-ACBD2C18D113}" destId="{5D016840-02C9-45E8-9EAE-5D1BD86C2482}" srcOrd="9" destOrd="0" presId="urn:microsoft.com/office/officeart/2005/8/layout/hierarchy1"/>
    <dgm:cxn modelId="{0A885736-EDE7-4D9F-AC3E-8B8D6CC2AD96}" type="presParOf" srcId="{5D016840-02C9-45E8-9EAE-5D1BD86C2482}" destId="{8969E332-ADAF-4E72-8402-1C680D05C908}" srcOrd="0" destOrd="0" presId="urn:microsoft.com/office/officeart/2005/8/layout/hierarchy1"/>
    <dgm:cxn modelId="{EA6ABFCF-BBDD-4718-A395-64AFAE25EAF4}" type="presParOf" srcId="{8969E332-ADAF-4E72-8402-1C680D05C908}" destId="{1A8F1C55-8910-4526-A5E2-A887977AC5A6}" srcOrd="0" destOrd="0" presId="urn:microsoft.com/office/officeart/2005/8/layout/hierarchy1"/>
    <dgm:cxn modelId="{E3266ECD-A6E5-4BC4-84CD-204733CF7783}" type="presParOf" srcId="{8969E332-ADAF-4E72-8402-1C680D05C908}" destId="{D3BE2FAD-6CD2-415C-BFE1-E1E992AB73AB}" srcOrd="1" destOrd="0" presId="urn:microsoft.com/office/officeart/2005/8/layout/hierarchy1"/>
    <dgm:cxn modelId="{F009D27C-B286-4397-8566-9C726DAAB8D6}" type="presParOf" srcId="{5D016840-02C9-45E8-9EAE-5D1BD86C2482}" destId="{FE3E3C1C-E864-470F-ADDF-FE7C4D3F17F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D3CA56-B31A-4616-BA20-D6D577A71CCC}">
      <dsp:nvSpPr>
        <dsp:cNvPr id="0" name=""/>
        <dsp:cNvSpPr/>
      </dsp:nvSpPr>
      <dsp:spPr>
        <a:xfrm>
          <a:off x="4629993" y="1255677"/>
          <a:ext cx="3811753" cy="5035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243"/>
              </a:lnTo>
              <a:lnTo>
                <a:pt x="1532364" y="124243"/>
              </a:lnTo>
              <a:lnTo>
                <a:pt x="1532364" y="182316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5552BA-A2FF-47A1-A464-2B65FFFB94B4}">
      <dsp:nvSpPr>
        <dsp:cNvPr id="0" name=""/>
        <dsp:cNvSpPr/>
      </dsp:nvSpPr>
      <dsp:spPr>
        <a:xfrm>
          <a:off x="6482133" y="2753569"/>
          <a:ext cx="91440" cy="4554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2316"/>
              </a:lnTo>
            </a:path>
          </a:pathLst>
        </a:custGeom>
        <a:noFill/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A62210-ACDF-4690-9CBF-F935804B833C}">
      <dsp:nvSpPr>
        <dsp:cNvPr id="0" name=""/>
        <dsp:cNvSpPr/>
      </dsp:nvSpPr>
      <dsp:spPr>
        <a:xfrm>
          <a:off x="4629993" y="1255677"/>
          <a:ext cx="1897859" cy="5035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243"/>
              </a:lnTo>
              <a:lnTo>
                <a:pt x="766182" y="124243"/>
              </a:lnTo>
              <a:lnTo>
                <a:pt x="766182" y="182316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810B95-B40F-4FD3-816C-341C717831F2}">
      <dsp:nvSpPr>
        <dsp:cNvPr id="0" name=""/>
        <dsp:cNvSpPr/>
      </dsp:nvSpPr>
      <dsp:spPr>
        <a:xfrm>
          <a:off x="4568238" y="1255677"/>
          <a:ext cx="91440" cy="5035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2316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B752C5-F50F-4F04-9EEB-DCACE0DAA1A4}">
      <dsp:nvSpPr>
        <dsp:cNvPr id="0" name=""/>
        <dsp:cNvSpPr/>
      </dsp:nvSpPr>
      <dsp:spPr>
        <a:xfrm>
          <a:off x="2700064" y="1255677"/>
          <a:ext cx="1929929" cy="519575"/>
        </a:xfrm>
        <a:custGeom>
          <a:avLst/>
          <a:gdLst/>
          <a:ahLst/>
          <a:cxnLst/>
          <a:rect l="0" t="0" r="0" b="0"/>
          <a:pathLst>
            <a:path>
              <a:moveTo>
                <a:pt x="766182" y="0"/>
              </a:moveTo>
              <a:lnTo>
                <a:pt x="766182" y="124243"/>
              </a:lnTo>
              <a:lnTo>
                <a:pt x="0" y="124243"/>
              </a:lnTo>
              <a:lnTo>
                <a:pt x="0" y="182316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F9E184-D83E-4F35-9924-0B311A664F9C}">
      <dsp:nvSpPr>
        <dsp:cNvPr id="0" name=""/>
        <dsp:cNvSpPr/>
      </dsp:nvSpPr>
      <dsp:spPr>
        <a:xfrm>
          <a:off x="786170" y="2753569"/>
          <a:ext cx="272672" cy="423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2316"/>
              </a:lnTo>
            </a:path>
          </a:pathLst>
        </a:custGeom>
        <a:noFill/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1AEACD-44BE-4E42-AA6B-F4ECCC0626AC}">
      <dsp:nvSpPr>
        <dsp:cNvPr id="0" name=""/>
        <dsp:cNvSpPr/>
      </dsp:nvSpPr>
      <dsp:spPr>
        <a:xfrm>
          <a:off x="786170" y="1255677"/>
          <a:ext cx="3843823" cy="503536"/>
        </a:xfrm>
        <a:custGeom>
          <a:avLst/>
          <a:gdLst/>
          <a:ahLst/>
          <a:cxnLst/>
          <a:rect l="0" t="0" r="0" b="0"/>
          <a:pathLst>
            <a:path>
              <a:moveTo>
                <a:pt x="1532364" y="0"/>
              </a:moveTo>
              <a:lnTo>
                <a:pt x="1532364" y="124243"/>
              </a:lnTo>
              <a:lnTo>
                <a:pt x="0" y="124243"/>
              </a:lnTo>
              <a:lnTo>
                <a:pt x="0" y="182316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62064C-6DE7-483E-AD9D-FC3941F9B435}">
      <dsp:nvSpPr>
        <dsp:cNvPr id="0" name=""/>
        <dsp:cNvSpPr/>
      </dsp:nvSpPr>
      <dsp:spPr>
        <a:xfrm>
          <a:off x="2934320" y="261322"/>
          <a:ext cx="3391345" cy="9943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23C5F1-7CC8-447A-8FE3-591DCE53514A}">
      <dsp:nvSpPr>
        <dsp:cNvPr id="0" name=""/>
        <dsp:cNvSpPr/>
      </dsp:nvSpPr>
      <dsp:spPr>
        <a:xfrm>
          <a:off x="3108311" y="426613"/>
          <a:ext cx="3391345" cy="994355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1587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Pacientes internados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889</a:t>
          </a:r>
        </a:p>
      </dsp:txBody>
      <dsp:txXfrm>
        <a:off x="3137435" y="455737"/>
        <a:ext cx="3333097" cy="936107"/>
      </dsp:txXfrm>
    </dsp:sp>
    <dsp:sp modelId="{2CCE0840-76FC-47B7-8ED1-964AD6647897}">
      <dsp:nvSpPr>
        <dsp:cNvPr id="0" name=""/>
        <dsp:cNvSpPr/>
      </dsp:nvSpPr>
      <dsp:spPr>
        <a:xfrm>
          <a:off x="3213" y="1759214"/>
          <a:ext cx="1565913" cy="9943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5E502-1EBB-4E6E-A1C9-C0B5203EB869}">
      <dsp:nvSpPr>
        <dsp:cNvPr id="0" name=""/>
        <dsp:cNvSpPr/>
      </dsp:nvSpPr>
      <dsp:spPr>
        <a:xfrm>
          <a:off x="177203" y="1924504"/>
          <a:ext cx="1565913" cy="994355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1587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Alta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200</a:t>
          </a:r>
        </a:p>
      </dsp:txBody>
      <dsp:txXfrm>
        <a:off x="206327" y="1953628"/>
        <a:ext cx="1507665" cy="936107"/>
      </dsp:txXfrm>
    </dsp:sp>
    <dsp:sp modelId="{67F6390E-94AF-468C-AA05-6A29B264FD0A}">
      <dsp:nvSpPr>
        <dsp:cNvPr id="0" name=""/>
        <dsp:cNvSpPr/>
      </dsp:nvSpPr>
      <dsp:spPr>
        <a:xfrm>
          <a:off x="275886" y="3176911"/>
          <a:ext cx="1565913" cy="9943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E1AEC5-4401-4A5B-819F-83126BAB5054}">
      <dsp:nvSpPr>
        <dsp:cNvPr id="0" name=""/>
        <dsp:cNvSpPr/>
      </dsp:nvSpPr>
      <dsp:spPr>
        <a:xfrm>
          <a:off x="449876" y="3342201"/>
          <a:ext cx="1565913" cy="994355"/>
        </a:xfrm>
        <a:prstGeom prst="roundRect">
          <a:avLst>
            <a:gd name="adj" fmla="val 10000"/>
          </a:avLst>
        </a:prstGeom>
        <a:noFill/>
        <a:ln w="1587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Alta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200</a:t>
          </a:r>
        </a:p>
      </dsp:txBody>
      <dsp:txXfrm>
        <a:off x="479000" y="3371325"/>
        <a:ext cx="1507665" cy="936107"/>
      </dsp:txXfrm>
    </dsp:sp>
    <dsp:sp modelId="{BCDF53CC-2B16-4EE1-8CB0-914E30B0E07A}">
      <dsp:nvSpPr>
        <dsp:cNvPr id="0" name=""/>
        <dsp:cNvSpPr/>
      </dsp:nvSpPr>
      <dsp:spPr>
        <a:xfrm>
          <a:off x="1917107" y="1775252"/>
          <a:ext cx="1565913" cy="9943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7913C3-E807-420C-82E6-17521860C127}">
      <dsp:nvSpPr>
        <dsp:cNvPr id="0" name=""/>
        <dsp:cNvSpPr/>
      </dsp:nvSpPr>
      <dsp:spPr>
        <a:xfrm>
          <a:off x="2091098" y="1940543"/>
          <a:ext cx="1565913" cy="994355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1587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Enfermaria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197</a:t>
          </a:r>
        </a:p>
      </dsp:txBody>
      <dsp:txXfrm>
        <a:off x="2120222" y="1969667"/>
        <a:ext cx="1507665" cy="936107"/>
      </dsp:txXfrm>
    </dsp:sp>
    <dsp:sp modelId="{9E029123-DDCD-4584-BE95-0764A1B90F72}">
      <dsp:nvSpPr>
        <dsp:cNvPr id="0" name=""/>
        <dsp:cNvSpPr/>
      </dsp:nvSpPr>
      <dsp:spPr>
        <a:xfrm>
          <a:off x="3831002" y="1759214"/>
          <a:ext cx="1565913" cy="9943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61F79B-884D-4079-B17F-6966C4AF7126}">
      <dsp:nvSpPr>
        <dsp:cNvPr id="0" name=""/>
        <dsp:cNvSpPr/>
      </dsp:nvSpPr>
      <dsp:spPr>
        <a:xfrm>
          <a:off x="4004992" y="1924504"/>
          <a:ext cx="1565913" cy="994355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1587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Unidade Tratamento Intensivo (UTI)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250</a:t>
          </a:r>
        </a:p>
      </dsp:txBody>
      <dsp:txXfrm>
        <a:off x="4034116" y="1953628"/>
        <a:ext cx="1507665" cy="936107"/>
      </dsp:txXfrm>
    </dsp:sp>
    <dsp:sp modelId="{F70832CB-E6E9-4B62-BC1A-901A951D7C86}">
      <dsp:nvSpPr>
        <dsp:cNvPr id="0" name=""/>
        <dsp:cNvSpPr/>
      </dsp:nvSpPr>
      <dsp:spPr>
        <a:xfrm>
          <a:off x="5744896" y="1759214"/>
          <a:ext cx="1565913" cy="9943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FBF76-E43D-4F54-9B7C-21D3AB02CA4F}">
      <dsp:nvSpPr>
        <dsp:cNvPr id="0" name=""/>
        <dsp:cNvSpPr/>
      </dsp:nvSpPr>
      <dsp:spPr>
        <a:xfrm>
          <a:off x="5918886" y="1924504"/>
          <a:ext cx="1565913" cy="994355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1587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Óbitos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220</a:t>
          </a:r>
        </a:p>
      </dsp:txBody>
      <dsp:txXfrm>
        <a:off x="5948010" y="1953628"/>
        <a:ext cx="1507665" cy="936107"/>
      </dsp:txXfrm>
    </dsp:sp>
    <dsp:sp modelId="{D0B25887-BC4F-4F48-B3BE-5DBF0FE5818F}">
      <dsp:nvSpPr>
        <dsp:cNvPr id="0" name=""/>
        <dsp:cNvSpPr/>
      </dsp:nvSpPr>
      <dsp:spPr>
        <a:xfrm>
          <a:off x="5744896" y="3208988"/>
          <a:ext cx="1565913" cy="9943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4C3442-06CB-4552-9481-5C9B0FBB1852}">
      <dsp:nvSpPr>
        <dsp:cNvPr id="0" name=""/>
        <dsp:cNvSpPr/>
      </dsp:nvSpPr>
      <dsp:spPr>
        <a:xfrm>
          <a:off x="5918886" y="3374279"/>
          <a:ext cx="1565913" cy="994355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1587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baseline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Óbito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baseline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220</a:t>
          </a:r>
        </a:p>
      </dsp:txBody>
      <dsp:txXfrm>
        <a:off x="5948010" y="3403403"/>
        <a:ext cx="1507665" cy="936107"/>
      </dsp:txXfrm>
    </dsp:sp>
    <dsp:sp modelId="{1A8F1C55-8910-4526-A5E2-A887977AC5A6}">
      <dsp:nvSpPr>
        <dsp:cNvPr id="0" name=""/>
        <dsp:cNvSpPr/>
      </dsp:nvSpPr>
      <dsp:spPr>
        <a:xfrm>
          <a:off x="7658790" y="1759214"/>
          <a:ext cx="1565913" cy="9943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BE2FAD-6CD2-415C-BFE1-E1E992AB73AB}">
      <dsp:nvSpPr>
        <dsp:cNvPr id="0" name=""/>
        <dsp:cNvSpPr/>
      </dsp:nvSpPr>
      <dsp:spPr>
        <a:xfrm>
          <a:off x="7832780" y="1924504"/>
          <a:ext cx="1565913" cy="994355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1587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Sem informação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 = 32</a:t>
          </a:r>
        </a:p>
      </dsp:txBody>
      <dsp:txXfrm>
        <a:off x="7861904" y="1953628"/>
        <a:ext cx="1507665" cy="9361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1B3EE-B8CC-41A3-8A38-580C6918A86B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435D4-330B-4167-A514-557DE5C545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0137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Conhecer a extensão e seu real impacto na morbimortalidade é essencial para que seja possível prever as demandas do serviço de saúde e para se possa traçar um planejamento adequado.</a:t>
            </a:r>
            <a:r>
              <a:rPr lang="pt-BR">
                <a:effectLst/>
              </a:rPr>
              <a:t> 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87CF-615B-C940-BEE9-1387F17E201B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2724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4C7B-D86C-477B-AB94-FAC12A7EA13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8884-E2A0-42EA-86EE-6A5E4DB05A6B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110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4C7B-D86C-477B-AB94-FAC12A7EA13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8884-E2A0-42EA-86EE-6A5E4DB05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4479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4C7B-D86C-477B-AB94-FAC12A7EA13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8884-E2A0-42EA-86EE-6A5E4DB05A6B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463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4C7B-D86C-477B-AB94-FAC12A7EA13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8884-E2A0-42EA-86EE-6A5E4DB05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4C7B-D86C-477B-AB94-FAC12A7EA13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8884-E2A0-42EA-86EE-6A5E4DB05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870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4C7B-D86C-477B-AB94-FAC12A7EA13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8884-E2A0-42EA-86EE-6A5E4DB05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2071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4C7B-D86C-477B-AB94-FAC12A7EA13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8884-E2A0-42EA-86EE-6A5E4DB05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849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9DB4C7B-D86C-477B-AB94-FAC12A7EA13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EC28884-E2A0-42EA-86EE-6A5E4DB05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9370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4C7B-D86C-477B-AB94-FAC12A7EA13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8884-E2A0-42EA-86EE-6A5E4DB05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3622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4C7B-D86C-477B-AB94-FAC12A7EA13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8884-E2A0-42EA-86EE-6A5E4DB05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4645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B4C7B-D86C-477B-AB94-FAC12A7EA13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8884-E2A0-42EA-86EE-6A5E4DB05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2450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9DB4C7B-D86C-477B-AB94-FAC12A7EA137}" type="datetimeFigureOut">
              <a:rPr lang="pt-BR" smtClean="0"/>
              <a:t>15/08/2020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EC28884-E2A0-42EA-86EE-6A5E4DB05A6B}" type="slidenum">
              <a:rPr lang="pt-BR" smtClean="0"/>
              <a:t>‹nº›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38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ethel.maciel@gmail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hyperlink" Target="https://ciis.fmrp.usp.br/covid19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hyperlink" Target="http://www.ijsn.es.gov.br/observatorio-covid-19/nucleo-interinstitucional-de-estudos-epidemiologico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jm.org/doi/full/10.1056/NEJMp2000929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microsoft.com/office/2007/relationships/hdphoto" Target="../media/hdphoto1.wdp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5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9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86264" y="1981981"/>
            <a:ext cx="10044333" cy="2387600"/>
          </a:xfrm>
        </p:spPr>
        <p:txBody>
          <a:bodyPr>
            <a:normAutofit/>
          </a:bodyPr>
          <a:lstStyle/>
          <a:p>
            <a:r>
              <a:rPr lang="pt-BR" sz="4800" dirty="0"/>
              <a:t>O que aprendemos com a pandemia da COVID-19?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9366" y="5252648"/>
            <a:ext cx="9144000" cy="1655762"/>
          </a:xfrm>
        </p:spPr>
        <p:txBody>
          <a:bodyPr>
            <a:normAutofit/>
          </a:bodyPr>
          <a:lstStyle/>
          <a:p>
            <a:pPr algn="ctr"/>
            <a:r>
              <a:rPr lang="pt-BR" cap="none" dirty="0"/>
              <a:t>Prof</a:t>
            </a:r>
            <a:r>
              <a:rPr lang="pt-BR" cap="none" baseline="30000" dirty="0"/>
              <a:t>a</a:t>
            </a:r>
            <a:r>
              <a:rPr lang="pt-BR" cap="none" dirty="0"/>
              <a:t> Ethel Leonor Noia Maciel</a:t>
            </a:r>
          </a:p>
          <a:p>
            <a:pPr algn="ctr"/>
            <a:r>
              <a:rPr lang="pt-BR" cap="none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ethel.maciel@gmail.com</a:t>
            </a:r>
            <a:r>
              <a:rPr lang="pt-BR" cap="none" dirty="0"/>
              <a:t>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0E5423C-D5EA-4A40-8528-B677DB635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4214" y="194250"/>
            <a:ext cx="1477109" cy="195717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0D21A28-C000-4D68-AB0F-C8F723A2E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682" y="431409"/>
            <a:ext cx="3566049" cy="143959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71670E1-F2B8-4893-94FD-365551ECD8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7036" y="376018"/>
            <a:ext cx="4456562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3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E872B9-F9C4-4DF7-8406-352ADE494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dirty="0"/>
              <a:t>Pontos para a discussão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5F62EF-92CA-44F6-BF00-21DD89D3D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2289"/>
            <a:ext cx="10515600" cy="435133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t-BR" sz="4000" dirty="0"/>
              <a:t>Breve histórico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4000" dirty="0"/>
              <a:t>Erros e acertos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4000" dirty="0"/>
              <a:t>Como nos preparar as próximas pandemias?</a:t>
            </a:r>
          </a:p>
        </p:txBody>
      </p:sp>
    </p:spTree>
    <p:extLst>
      <p:ext uri="{BB962C8B-B14F-4D97-AF65-F5344CB8AC3E}">
        <p14:creationId xmlns:p14="http://schemas.microsoft.com/office/powerpoint/2010/main" val="1886273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A80DF1-F993-41EF-829A-566FB0A2D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Breve histórico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176047E-8825-4528-94E1-F9EBCCD53C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6648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59E5CE-5F37-4E12-815C-139473AC3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Histórico </a:t>
            </a:r>
            <a:r>
              <a:rPr lang="pt-BR" dirty="0" err="1"/>
              <a:t>coronavírus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48614AD-F166-4A83-98E5-EF497322F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• </a:t>
            </a:r>
            <a:r>
              <a:rPr lang="pt-BR" sz="2800" dirty="0" err="1"/>
              <a:t>Coronavírus</a:t>
            </a:r>
            <a:r>
              <a:rPr lang="pt-BR" sz="2800" dirty="0"/>
              <a:t>: RNA vírus </a:t>
            </a:r>
          </a:p>
          <a:p>
            <a:r>
              <a:rPr lang="pt-BR" sz="2800" dirty="0"/>
              <a:t>• Alta capacidade de mutações </a:t>
            </a:r>
          </a:p>
          <a:p>
            <a:r>
              <a:rPr lang="pt-BR" sz="2800" dirty="0"/>
              <a:t>• 4 são endêmicos em todo mundo (resfriado comum) • </a:t>
            </a:r>
            <a:r>
              <a:rPr lang="pt-BR" sz="2800" dirty="0" err="1"/>
              <a:t>HCoV</a:t>
            </a:r>
            <a:r>
              <a:rPr lang="pt-BR" sz="2800" dirty="0"/>
              <a:t> 299E, LM63, OC43 e HKU1</a:t>
            </a:r>
          </a:p>
          <a:p>
            <a:r>
              <a:rPr lang="pt-BR" sz="2800" dirty="0"/>
              <a:t>• São diversos, com grande variedade reino animal principalmente em morcegos </a:t>
            </a:r>
          </a:p>
          <a:p>
            <a:r>
              <a:rPr lang="pt-BR" sz="2800" dirty="0"/>
              <a:t>• A partir de 2002: 3 novos </a:t>
            </a:r>
            <a:r>
              <a:rPr lang="pt-BR" sz="2800" dirty="0" err="1"/>
              <a:t>coronavírus</a:t>
            </a:r>
            <a:r>
              <a:rPr lang="pt-BR" sz="2800" dirty="0"/>
              <a:t> com alta taxa mortalidade e potencial para causar pandemia:  SARS-</a:t>
            </a:r>
            <a:r>
              <a:rPr lang="pt-BR" sz="2800" dirty="0" err="1"/>
              <a:t>Cov</a:t>
            </a:r>
            <a:r>
              <a:rPr lang="pt-BR" sz="2800" dirty="0"/>
              <a:t>, MERS-</a:t>
            </a:r>
            <a:r>
              <a:rPr lang="pt-BR" sz="2800" dirty="0" err="1"/>
              <a:t>CoV</a:t>
            </a:r>
            <a:r>
              <a:rPr lang="pt-BR" sz="2800" dirty="0"/>
              <a:t>, SARS-Cov-2</a:t>
            </a:r>
          </a:p>
        </p:txBody>
      </p:sp>
    </p:spTree>
    <p:extLst>
      <p:ext uri="{BB962C8B-B14F-4D97-AF65-F5344CB8AC3E}">
        <p14:creationId xmlns:p14="http://schemas.microsoft.com/office/powerpoint/2010/main" val="1226789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281343-8AE1-4FFE-B607-7806F742C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Sobre o salto de espécies...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A05506-728B-4ECE-9732-2C354BC29B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5252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E0B487-8B03-43FA-A5F7-D6615D173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SARS-</a:t>
            </a:r>
            <a:r>
              <a:rPr lang="pt-BR" dirty="0" err="1"/>
              <a:t>CoV</a:t>
            </a:r>
            <a:r>
              <a:rPr lang="pt-BR" dirty="0"/>
              <a:t> (</a:t>
            </a:r>
            <a:r>
              <a:rPr lang="pt-BR" dirty="0" err="1"/>
              <a:t>Nov</a:t>
            </a:r>
            <a:r>
              <a:rPr lang="pt-BR" dirty="0"/>
              <a:t>/2002)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66F160-3FC8-48E2-A118-37501ADF3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• Pneumonia atípica. </a:t>
            </a:r>
            <a:r>
              <a:rPr lang="pt-BR" sz="2800" dirty="0" err="1"/>
              <a:t>Guangdong</a:t>
            </a:r>
            <a:r>
              <a:rPr lang="pt-BR" sz="2800" dirty="0"/>
              <a:t> (China) </a:t>
            </a:r>
          </a:p>
          <a:p>
            <a:r>
              <a:rPr lang="pt-BR" sz="2800" dirty="0"/>
              <a:t>• Março/2003: identificado SARS-</a:t>
            </a:r>
            <a:r>
              <a:rPr lang="pt-BR" sz="2800" dirty="0" err="1"/>
              <a:t>CoV</a:t>
            </a:r>
            <a:r>
              <a:rPr lang="pt-BR" sz="2800" dirty="0"/>
              <a:t> </a:t>
            </a:r>
          </a:p>
          <a:p>
            <a:r>
              <a:rPr lang="pt-BR" sz="2800" dirty="0"/>
              <a:t>• Espalhou por 29 países </a:t>
            </a:r>
          </a:p>
          <a:p>
            <a:r>
              <a:rPr lang="pt-BR" sz="2800" dirty="0"/>
              <a:t>• Custos: US$30 a 100 bilhões</a:t>
            </a:r>
          </a:p>
          <a:p>
            <a:r>
              <a:rPr lang="pt-BR" sz="2800" dirty="0"/>
              <a:t> • Vírus SARS-</a:t>
            </a:r>
            <a:r>
              <a:rPr lang="pt-BR" sz="2800" dirty="0" err="1"/>
              <a:t>CoV</a:t>
            </a:r>
            <a:r>
              <a:rPr lang="pt-BR" sz="2800" dirty="0"/>
              <a:t>: reservatório natural: morcegos </a:t>
            </a:r>
          </a:p>
          <a:p>
            <a:r>
              <a:rPr lang="pt-BR" sz="2800" dirty="0"/>
              <a:t>• Julho/2003: OMS declara fim da epidemia, 8.096 casos com 774 mortes</a:t>
            </a:r>
          </a:p>
        </p:txBody>
      </p:sp>
    </p:spTree>
    <p:extLst>
      <p:ext uri="{BB962C8B-B14F-4D97-AF65-F5344CB8AC3E}">
        <p14:creationId xmlns:p14="http://schemas.microsoft.com/office/powerpoint/2010/main" val="3838082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AAD111-A919-4949-B860-144D7109E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MERS-</a:t>
            </a:r>
            <a:r>
              <a:rPr lang="pt-BR" dirty="0" err="1"/>
              <a:t>CoV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CE1A0C-38F7-401E-8777-BC03B2450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• Set/2012: • novo </a:t>
            </a:r>
            <a:r>
              <a:rPr lang="pt-BR" sz="2800" dirty="0" err="1"/>
              <a:t>coronavírus</a:t>
            </a:r>
            <a:r>
              <a:rPr lang="pt-BR" sz="2800" dirty="0"/>
              <a:t> identificado. Arábia Saudita e região </a:t>
            </a:r>
          </a:p>
          <a:p>
            <a:r>
              <a:rPr lang="pt-BR" sz="2800" dirty="0"/>
              <a:t>• OMS: 2012-2019: • 2.494 casos com 858 mortes em 27 países </a:t>
            </a:r>
          </a:p>
          <a:p>
            <a:r>
              <a:rPr lang="pt-BR" sz="2800" dirty="0"/>
              <a:t>• Restrito Península Arábica </a:t>
            </a:r>
          </a:p>
          <a:p>
            <a:r>
              <a:rPr lang="pt-BR" sz="2800" dirty="0"/>
              <a:t>• Transmissão zoonótica esporádica, sem sustentação de transmissão comunidade </a:t>
            </a:r>
          </a:p>
          <a:p>
            <a:r>
              <a:rPr lang="pt-BR" sz="2800" dirty="0"/>
              <a:t>• Surtos localizados: Coreia do Sul </a:t>
            </a:r>
          </a:p>
          <a:p>
            <a:r>
              <a:rPr lang="pt-BR" sz="2800" dirty="0"/>
              <a:t>• Importância infecção hospitalar</a:t>
            </a:r>
          </a:p>
        </p:txBody>
      </p:sp>
    </p:spTree>
    <p:extLst>
      <p:ext uri="{BB962C8B-B14F-4D97-AF65-F5344CB8AC3E}">
        <p14:creationId xmlns:p14="http://schemas.microsoft.com/office/powerpoint/2010/main" val="3127994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ABEC78-1C58-4BA3-B9B0-CBED3AEC9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563" y="0"/>
            <a:ext cx="10058400" cy="1450757"/>
          </a:xfrm>
        </p:spPr>
        <p:txBody>
          <a:bodyPr/>
          <a:lstStyle/>
          <a:p>
            <a:r>
              <a:rPr lang="pt-BR" dirty="0"/>
              <a:t>SARS-CoV2 – COVID-19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18747B-A8C2-4693-AC35-3DF0AC3C1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03531"/>
            <a:ext cx="10562492" cy="4023360"/>
          </a:xfrm>
        </p:spPr>
        <p:txBody>
          <a:bodyPr>
            <a:noAutofit/>
          </a:bodyPr>
          <a:lstStyle/>
          <a:p>
            <a:r>
              <a:rPr lang="pt-BR" sz="2800" dirty="0"/>
              <a:t>• OMS 2018 sobre os </a:t>
            </a:r>
            <a:r>
              <a:rPr lang="pt-BR" sz="2800" dirty="0" err="1"/>
              <a:t>coronavírus</a:t>
            </a:r>
            <a:r>
              <a:rPr lang="pt-BR" sz="2800" dirty="0"/>
              <a:t>:  patógenos prioritários de interesse </a:t>
            </a:r>
          </a:p>
          <a:p>
            <a:r>
              <a:rPr lang="pt-BR" sz="2800" dirty="0"/>
              <a:t>• Posição OMS 30 de janeiro 2020: declarada condição como “Emergência de Saúde Pública de Importância Internacional (ESPII)" </a:t>
            </a:r>
          </a:p>
          <a:p>
            <a:r>
              <a:rPr lang="pt-BR" sz="2800" dirty="0"/>
              <a:t>• Conhecimentos adquiridos com surtos anteriores SARS e MERS </a:t>
            </a:r>
          </a:p>
          <a:p>
            <a:r>
              <a:rPr lang="pt-BR" sz="2800" dirty="0"/>
              <a:t>• Resposta autoridades chinesas: proibição temporária venda animais silvestres, fechamento mercado Wuhan, cancelamento festas Ano-novo chinês </a:t>
            </a:r>
          </a:p>
          <a:p>
            <a:r>
              <a:rPr lang="pt-BR" sz="2800" dirty="0"/>
              <a:t>• Wuhan e outras cidades província em quarentena: população atingida: cerca de 40 milhões</a:t>
            </a:r>
          </a:p>
        </p:txBody>
      </p:sp>
    </p:spTree>
    <p:extLst>
      <p:ext uri="{BB962C8B-B14F-4D97-AF65-F5344CB8AC3E}">
        <p14:creationId xmlns:p14="http://schemas.microsoft.com/office/powerpoint/2010/main" val="3078845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ADC75A-39AF-4152-A284-F31BA6F08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Erros e acertos?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E8FD4D-BA8B-4AC0-B6C7-B041ED219C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7274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F68FA-B27B-4934-A084-4B0ADD0DA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Erros...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BE6395-819D-4719-BBFB-73CD5FA0D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-Demora em reconhecer o problema e agir</a:t>
            </a:r>
          </a:p>
          <a:p>
            <a:r>
              <a:rPr lang="pt-BR" sz="3600" dirty="0"/>
              <a:t>-Falta de coordenação nacional</a:t>
            </a:r>
          </a:p>
          <a:p>
            <a:r>
              <a:rPr lang="pt-BR" sz="3600" dirty="0"/>
              <a:t>-A guerra de narrativas </a:t>
            </a:r>
          </a:p>
        </p:txBody>
      </p:sp>
    </p:spTree>
    <p:extLst>
      <p:ext uri="{BB962C8B-B14F-4D97-AF65-F5344CB8AC3E}">
        <p14:creationId xmlns:p14="http://schemas.microsoft.com/office/powerpoint/2010/main" val="2894997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97E0A5-E059-4476-B065-552E4850B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Acertos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5B749E-32B8-4482-B0AB-2838FE154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347482"/>
            <a:ext cx="10058400" cy="4023360"/>
          </a:xfrm>
        </p:spPr>
        <p:txBody>
          <a:bodyPr>
            <a:normAutofit/>
          </a:bodyPr>
          <a:lstStyle/>
          <a:p>
            <a:r>
              <a:rPr lang="pt-BR" sz="3600" dirty="0"/>
              <a:t>-SUS</a:t>
            </a:r>
          </a:p>
          <a:p>
            <a:r>
              <a:rPr lang="pt-BR" sz="3600" dirty="0"/>
              <a:t>-Bravos resistentes pesquisadores e as instituições publicas de pesquisa </a:t>
            </a:r>
          </a:p>
        </p:txBody>
      </p:sp>
    </p:spTree>
    <p:extLst>
      <p:ext uri="{BB962C8B-B14F-4D97-AF65-F5344CB8AC3E}">
        <p14:creationId xmlns:p14="http://schemas.microsoft.com/office/powerpoint/2010/main" val="3610651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59E9B4-0F20-47FF-BF11-D72326936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 Brasil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0B522D-378D-4EA7-B71D-7AB5ECEE5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09857"/>
            <a:ext cx="10058400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pt-BR" sz="2400" dirty="0"/>
              <a:t>Grande parte dos pesquisadores estão nesse momento envolvidos em diversas ações de pesquisa da COVID-19</a:t>
            </a:r>
          </a:p>
          <a:p>
            <a:pPr>
              <a:buFont typeface="Wingdings" panose="05000000000000000000" pitchFamily="2" charset="2"/>
              <a:buChar char="§"/>
            </a:pPr>
            <a:endParaRPr lang="pt-BR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pt-BR" sz="2400" dirty="0"/>
              <a:t>Essas pesquisas tem se concentrado em sua maioria em inquéritos epidemiológicos, modelagens matemáticas, melhoria dos sistemas de vigilância e apoio ao diagnostico molecular da COVID-19, dentre outras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6780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7E927A-7860-461A-94FC-1B7495EBA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997" y="107217"/>
            <a:ext cx="10515600" cy="1325563"/>
          </a:xfrm>
        </p:spPr>
        <p:txBody>
          <a:bodyPr/>
          <a:lstStyle/>
          <a:p>
            <a:r>
              <a:rPr lang="pt-BR" dirty="0">
                <a:hlinkClick r:id="rId2"/>
              </a:rPr>
              <a:t>https://ciis.fmrp.usp.br/covid19/</a:t>
            </a:r>
            <a:endParaRPr lang="pt-BR" dirty="0"/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6BA40664-CD31-4610-86A7-FAF38492A9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79634" y="1846263"/>
            <a:ext cx="8693058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6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63CFED-699E-4831-BBCC-F9403E3D5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85" y="209845"/>
            <a:ext cx="11577709" cy="1325563"/>
          </a:xfrm>
        </p:spPr>
        <p:txBody>
          <a:bodyPr>
            <a:normAutofit/>
          </a:bodyPr>
          <a:lstStyle/>
          <a:p>
            <a:r>
              <a:rPr lang="pt-BR" sz="3200" dirty="0">
                <a:hlinkClick r:id="rId2"/>
              </a:rPr>
              <a:t>http://www.ijsn.es.gov.br/observatorio-covid-19/nucleo-interinstitucional-de-estudos-epidemiologicos</a:t>
            </a:r>
            <a:endParaRPr lang="pt-BR" sz="3200" dirty="0"/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05FED08C-1564-492E-876A-BF9C69EDD8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8585" y="1444582"/>
            <a:ext cx="11307195" cy="523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94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9CAA6E6-306C-42BA-8B7D-DCA0C182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9" y="62248"/>
            <a:ext cx="12121662" cy="527292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1ACDAE3-0CB2-4AD5-9E1B-0C8A5CE0B316}"/>
              </a:ext>
            </a:extLst>
          </p:cNvPr>
          <p:cNvSpPr txBox="1"/>
          <p:nvPr/>
        </p:nvSpPr>
        <p:spPr>
          <a:xfrm>
            <a:off x="2392928" y="5960421"/>
            <a:ext cx="6095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linkClick r:id="rId3"/>
              </a:rPr>
              <a:t>https://www.nejm.org/doi/full/10.1056/NEJMp2000929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814E0A9-2EE7-458D-B5DB-1DD784B25413}"/>
              </a:ext>
            </a:extLst>
          </p:cNvPr>
          <p:cNvSpPr txBox="1"/>
          <p:nvPr/>
        </p:nvSpPr>
        <p:spPr>
          <a:xfrm>
            <a:off x="1903828" y="5342838"/>
            <a:ext cx="98426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Figure 1. Surveillance Pyramid and Its Relation to Outbreak Containment.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1312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5814" y="909008"/>
            <a:ext cx="10058400" cy="3566160"/>
          </a:xfrm>
        </p:spPr>
        <p:txBody>
          <a:bodyPr>
            <a:normAutofit/>
          </a:bodyPr>
          <a:lstStyle/>
          <a:p>
            <a:pPr algn="ctr"/>
            <a:r>
              <a:rPr lang="pt-BR" sz="6000" b="1" dirty="0"/>
              <a:t>Fatores associados ao óbito hospitalar por COVID-19 no Espírito Santo, 2020.*</a:t>
            </a:r>
            <a:endParaRPr lang="pt-BR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3612" y="5008951"/>
            <a:ext cx="11451102" cy="1143000"/>
          </a:xfrm>
        </p:spPr>
        <p:txBody>
          <a:bodyPr>
            <a:normAutofit fontScale="92500" lnSpcReduction="20000"/>
          </a:bodyPr>
          <a:lstStyle/>
          <a:p>
            <a:r>
              <a:rPr lang="pt-BR" sz="2000" b="1" cap="none" dirty="0"/>
              <a:t>Ethel Leonor Maciel </a:t>
            </a:r>
            <a:r>
              <a:rPr lang="pt-BR" sz="2000" cap="none" baseline="30000" dirty="0"/>
              <a:t>1</a:t>
            </a:r>
            <a:r>
              <a:rPr lang="pt-BR" sz="2000" cap="none" dirty="0"/>
              <a:t>, </a:t>
            </a:r>
            <a:r>
              <a:rPr lang="pt-BR" sz="2000" b="1" cap="none" dirty="0"/>
              <a:t>Pablo Jabor</a:t>
            </a:r>
            <a:r>
              <a:rPr lang="pt-BR" sz="2000" b="1" cap="none" baseline="30000" dirty="0"/>
              <a:t>2</a:t>
            </a:r>
            <a:r>
              <a:rPr lang="pt-BR" sz="2000" b="1" cap="none" dirty="0"/>
              <a:t>, </a:t>
            </a:r>
            <a:r>
              <a:rPr lang="pt-BR" sz="2000" b="1" cap="none" dirty="0" err="1"/>
              <a:t>Etereldes</a:t>
            </a:r>
            <a:r>
              <a:rPr lang="pt-BR" sz="2000" b="1" cap="none" dirty="0"/>
              <a:t> Goncalves Júnior</a:t>
            </a:r>
            <a:r>
              <a:rPr lang="pt-BR" sz="2000" b="1" cap="none" baseline="30000" dirty="0"/>
              <a:t>3</a:t>
            </a:r>
            <a:r>
              <a:rPr lang="pt-BR" sz="2000" cap="none" dirty="0"/>
              <a:t>, </a:t>
            </a:r>
            <a:r>
              <a:rPr lang="pt-BR" sz="2000" b="1" cap="none" dirty="0"/>
              <a:t>Ricardo Tristão</a:t>
            </a:r>
            <a:r>
              <a:rPr lang="pt-BR" sz="2000" b="1" cap="none" baseline="30000" dirty="0"/>
              <a:t>4</a:t>
            </a:r>
            <a:r>
              <a:rPr lang="pt-BR" sz="2000" b="1" cap="none" dirty="0"/>
              <a:t>, Rita de Cássia Duarte Lima</a:t>
            </a:r>
            <a:r>
              <a:rPr lang="pt-BR" sz="2000" b="1" cap="none" baseline="30000" dirty="0"/>
              <a:t>5</a:t>
            </a:r>
            <a:r>
              <a:rPr lang="pt-BR" sz="2000" b="1" cap="none" dirty="0"/>
              <a:t>, Barbara Reis-santos</a:t>
            </a:r>
            <a:r>
              <a:rPr lang="pt-BR" sz="2000" b="1" cap="none" baseline="30000" dirty="0"/>
              <a:t>1</a:t>
            </a:r>
            <a:r>
              <a:rPr lang="pt-BR" sz="2000" b="1" cap="none" dirty="0"/>
              <a:t>, Pablo Lira</a:t>
            </a:r>
            <a:r>
              <a:rPr lang="pt-BR" sz="2000" b="1" cap="none" baseline="30000" dirty="0"/>
              <a:t>2</a:t>
            </a:r>
            <a:r>
              <a:rPr lang="pt-BR" sz="2000" cap="none" dirty="0"/>
              <a:t>, </a:t>
            </a:r>
            <a:r>
              <a:rPr lang="pt-BR" sz="2000" b="1" cap="none" dirty="0"/>
              <a:t>Elda Coelho Azevedo Bussinguer</a:t>
            </a:r>
            <a:r>
              <a:rPr lang="pt-BR" sz="2000" b="1" cap="none" baseline="30000" dirty="0"/>
              <a:t>6</a:t>
            </a:r>
            <a:r>
              <a:rPr lang="pt-BR" sz="2000" cap="none" dirty="0"/>
              <a:t> </a:t>
            </a:r>
            <a:r>
              <a:rPr lang="pt-BR" sz="2000" b="1" cap="none" dirty="0"/>
              <a:t>, Eliana Zandonade</a:t>
            </a:r>
            <a:r>
              <a:rPr lang="pt-BR" sz="2000" b="1" cap="none" baseline="30000" dirty="0"/>
              <a:t>1</a:t>
            </a:r>
          </a:p>
          <a:p>
            <a:r>
              <a:rPr lang="pt-BR" sz="2000" b="1" cap="none" baseline="30000" dirty="0"/>
              <a:t>*Artigo aceito na Revista Epidemiologia e Serviço de Saúde </a:t>
            </a:r>
            <a:endParaRPr lang="pt-BR" sz="2000" cap="none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0E5423C-D5EA-4A40-8528-B677DB635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4214" y="194250"/>
            <a:ext cx="1477109" cy="195717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0D21A28-C000-4D68-AB0F-C8F723A2E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82" y="431409"/>
            <a:ext cx="3566049" cy="143959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9E6FF1C-AD2C-47FA-BEB4-E8DA961CB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399" y="82494"/>
            <a:ext cx="1919807" cy="191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121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1668F-6876-4FCB-A7E9-B79C1CEF9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Objetivo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DD8D1A-24B4-42B3-8C74-F288F7C2E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4794" y="2211494"/>
            <a:ext cx="9922412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pt-BR" sz="3200" dirty="0"/>
              <a:t>Analisar os fatores associados ao óbito  em indivíduos internados por COVID-19 em hospitais públicos e privados no estado do Espírito Santo.  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63808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1668F-6876-4FCB-A7E9-B79C1CEF9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Métodos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DD8D1A-24B4-42B3-8C74-F288F7C2E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37360"/>
            <a:ext cx="10058400" cy="4023360"/>
          </a:xfrm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r>
              <a:rPr lang="pt-BR" sz="2800" dirty="0"/>
              <a:t>Foi realizado um estudo transversal  com pessoas internadas com confirmação laboratorial de infecção pelo SARS-CoV-2 nos hospitais públicos e privados do Espírito Santo, com desfecho da hospitalização a alta ou óbito ate dia 14 de maio.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9912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A6745B-1FCB-41D7-8775-1D8E104AE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4BADA1-695B-4228-A069-D5BBC100F6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992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7AB7FDB-A361-47C3-8640-1DB97636F2C6}"/>
              </a:ext>
            </a:extLst>
          </p:cNvPr>
          <p:cNvGraphicFramePr/>
          <p:nvPr/>
        </p:nvGraphicFramePr>
        <p:xfrm>
          <a:off x="1176997" y="384517"/>
          <a:ext cx="9401908" cy="4678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tângulo 6">
            <a:extLst>
              <a:ext uri="{FF2B5EF4-FFF2-40B4-BE49-F238E27FC236}">
                <a16:creationId xmlns:a16="http://schemas.microsoft.com/office/drawing/2014/main" id="{74715026-EDCB-4A2C-933D-1AA01039654E}"/>
              </a:ext>
            </a:extLst>
          </p:cNvPr>
          <p:cNvSpPr/>
          <p:nvPr/>
        </p:nvSpPr>
        <p:spPr>
          <a:xfrm>
            <a:off x="947226" y="5062591"/>
            <a:ext cx="11047826" cy="1121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pt-B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Figura 1 – Fluxograma das pessoas </a:t>
            </a:r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 COVID-19</a:t>
            </a:r>
            <a:r>
              <a:rPr lang="pt-BR" dirty="0">
                <a:solidFill>
                  <a:srgbClr val="4472C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internadas nos hospitais do Espírito Santo, e definição dos grupos de estudo, até 14 de maio de 2020.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30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DD23ED-8D61-40FA-BDBF-B26A42BF3B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160543" y="234462"/>
            <a:ext cx="5635478" cy="5165969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E688A1A-E24C-4660-AFD7-6951122AC182}"/>
              </a:ext>
            </a:extLst>
          </p:cNvPr>
          <p:cNvSpPr txBox="1"/>
          <p:nvPr/>
        </p:nvSpPr>
        <p:spPr>
          <a:xfrm>
            <a:off x="656492" y="5547360"/>
            <a:ext cx="111322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Figura 2: Gráfico Box-</a:t>
            </a:r>
            <a:r>
              <a:rPr lang="pt-BR" dirty="0" err="1"/>
              <a:t>Plot</a:t>
            </a:r>
            <a:r>
              <a:rPr lang="pt-BR" dirty="0"/>
              <a:t> da variável idade segundo os grupos alta e óbito, de pessoas com COVID-19 internadas nos hospitais do Espírito Santo, entre 01 de março e 14 de maio de 2020 (N=420)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0809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C8A009E-DBC4-4DE9-B959-734D1A31539F}"/>
              </a:ext>
            </a:extLst>
          </p:cNvPr>
          <p:cNvGraphicFramePr>
            <a:graphicFrameLocks noGrp="1"/>
          </p:cNvGraphicFramePr>
          <p:nvPr/>
        </p:nvGraphicFramePr>
        <p:xfrm>
          <a:off x="1866314" y="1003494"/>
          <a:ext cx="8590670" cy="53129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3771">
                  <a:extLst>
                    <a:ext uri="{9D8B030D-6E8A-4147-A177-3AD203B41FA5}">
                      <a16:colId xmlns:a16="http://schemas.microsoft.com/office/drawing/2014/main" val="1480961530"/>
                    </a:ext>
                  </a:extLst>
                </a:gridCol>
                <a:gridCol w="1683771">
                  <a:extLst>
                    <a:ext uri="{9D8B030D-6E8A-4147-A177-3AD203B41FA5}">
                      <a16:colId xmlns:a16="http://schemas.microsoft.com/office/drawing/2014/main" val="1986058970"/>
                    </a:ext>
                  </a:extLst>
                </a:gridCol>
                <a:gridCol w="704435">
                  <a:extLst>
                    <a:ext uri="{9D8B030D-6E8A-4147-A177-3AD203B41FA5}">
                      <a16:colId xmlns:a16="http://schemas.microsoft.com/office/drawing/2014/main" val="1395491763"/>
                    </a:ext>
                  </a:extLst>
                </a:gridCol>
                <a:gridCol w="687254">
                  <a:extLst>
                    <a:ext uri="{9D8B030D-6E8A-4147-A177-3AD203B41FA5}">
                      <a16:colId xmlns:a16="http://schemas.microsoft.com/office/drawing/2014/main" val="2620712641"/>
                    </a:ext>
                  </a:extLst>
                </a:gridCol>
                <a:gridCol w="781751">
                  <a:extLst>
                    <a:ext uri="{9D8B030D-6E8A-4147-A177-3AD203B41FA5}">
                      <a16:colId xmlns:a16="http://schemas.microsoft.com/office/drawing/2014/main" val="3200860208"/>
                    </a:ext>
                  </a:extLst>
                </a:gridCol>
                <a:gridCol w="781751">
                  <a:extLst>
                    <a:ext uri="{9D8B030D-6E8A-4147-A177-3AD203B41FA5}">
                      <a16:colId xmlns:a16="http://schemas.microsoft.com/office/drawing/2014/main" val="3468110116"/>
                    </a:ext>
                  </a:extLst>
                </a:gridCol>
                <a:gridCol w="781751">
                  <a:extLst>
                    <a:ext uri="{9D8B030D-6E8A-4147-A177-3AD203B41FA5}">
                      <a16:colId xmlns:a16="http://schemas.microsoft.com/office/drawing/2014/main" val="3973413268"/>
                    </a:ext>
                  </a:extLst>
                </a:gridCol>
                <a:gridCol w="781751">
                  <a:extLst>
                    <a:ext uri="{9D8B030D-6E8A-4147-A177-3AD203B41FA5}">
                      <a16:colId xmlns:a16="http://schemas.microsoft.com/office/drawing/2014/main" val="605085458"/>
                    </a:ext>
                  </a:extLst>
                </a:gridCol>
                <a:gridCol w="704435">
                  <a:extLst>
                    <a:ext uri="{9D8B030D-6E8A-4147-A177-3AD203B41FA5}">
                      <a16:colId xmlns:a16="http://schemas.microsoft.com/office/drawing/2014/main" val="2072854331"/>
                    </a:ext>
                  </a:extLst>
                </a:gridCol>
              </a:tblGrid>
              <a:tr h="5533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Variável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Categoria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Total</a:t>
                      </a:r>
                      <a:r>
                        <a:rPr lang="pt-BR" sz="11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Alta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Grupo Óbito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p-valor</a:t>
                      </a:r>
                      <a:r>
                        <a:rPr lang="pt-BR" sz="1100" baseline="30000">
                          <a:effectLst/>
                        </a:rPr>
                        <a:t>b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57915644"/>
                  </a:ext>
                </a:extLst>
              </a:tr>
              <a:tr h="3004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n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%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n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%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n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%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554178969"/>
                  </a:ext>
                </a:extLst>
              </a:tr>
              <a:tr h="300447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Sexo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Feminino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180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42,9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82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45,6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98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54,4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0,463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528547769"/>
                  </a:ext>
                </a:extLst>
              </a:tr>
              <a:tr h="3004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Masculino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240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57,1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118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49,2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122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50,8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00167538"/>
                  </a:ext>
                </a:extLst>
              </a:tr>
              <a:tr h="300447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Faixa Etária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até 30 anos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9,5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82,5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17,5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0,001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699397221"/>
                  </a:ext>
                </a:extLst>
              </a:tr>
              <a:tr h="3004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31 a 40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10,5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81,8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18,2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08587210"/>
                  </a:ext>
                </a:extLst>
              </a:tr>
              <a:tr h="3004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41 a 50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13,8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65,5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34,5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50133077"/>
                  </a:ext>
                </a:extLst>
              </a:tr>
              <a:tr h="3004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51 a 60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83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19,8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50,6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49,4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418704654"/>
                  </a:ext>
                </a:extLst>
              </a:tr>
              <a:tr h="3004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mais 60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195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46,4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26,2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144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73,8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1127627"/>
                  </a:ext>
                </a:extLst>
              </a:tr>
              <a:tr h="300447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Raça/cor da pele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Preto/pardo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158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37,6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63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39,9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95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60,1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0,509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642212933"/>
                  </a:ext>
                </a:extLst>
              </a:tr>
              <a:tr h="3004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Não preto/pardo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121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28,8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43,8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68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56,2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076260019"/>
                  </a:ext>
                </a:extLst>
              </a:tr>
              <a:tr h="3004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Sem informação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141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33,5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02786845"/>
                  </a:ext>
                </a:extLst>
              </a:tr>
              <a:tr h="55332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Município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Região Metropolitana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343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81,7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165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48,1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178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51,9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0,674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575653305"/>
                  </a:ext>
                </a:extLst>
              </a:tr>
              <a:tr h="3004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Interior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77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18,3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45,5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54,5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975595341"/>
                  </a:ext>
                </a:extLst>
              </a:tr>
              <a:tr h="300447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Instituição notificadora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Pública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175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41,7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20,0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140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80,0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0,001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93318527"/>
                  </a:ext>
                </a:extLst>
              </a:tr>
              <a:tr h="3004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Privada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243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57,9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165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67,9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78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32,1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412354202"/>
                  </a:ext>
                </a:extLst>
              </a:tr>
            </a:tbl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1E25D1B1-64DF-445B-9CF2-253A3AF03ADC}"/>
              </a:ext>
            </a:extLst>
          </p:cNvPr>
          <p:cNvSpPr txBox="1"/>
          <p:nvPr/>
        </p:nvSpPr>
        <p:spPr>
          <a:xfrm>
            <a:off x="241495" y="218436"/>
            <a:ext cx="11709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Tabela 1 – Distribuição das características das pessoas com COVID-19 internadas nos hospitais, de 2020, e associação com os grupos alta e óbito, 01 de março a 14 de maio, Espírito Santo. (n=440</a:t>
            </a:r>
          </a:p>
        </p:txBody>
      </p:sp>
    </p:spTree>
    <p:extLst>
      <p:ext uri="{BB962C8B-B14F-4D97-AF65-F5344CB8AC3E}">
        <p14:creationId xmlns:p14="http://schemas.microsoft.com/office/powerpoint/2010/main" val="1854242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3B84E927-426B-4EA1-B359-B0287D658D6F}"/>
              </a:ext>
            </a:extLst>
          </p:cNvPr>
          <p:cNvGraphicFramePr>
            <a:graphicFrameLocks noGrp="1"/>
          </p:cNvGraphicFramePr>
          <p:nvPr/>
        </p:nvGraphicFramePr>
        <p:xfrm>
          <a:off x="2579077" y="51582"/>
          <a:ext cx="7071361" cy="64429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5985">
                  <a:extLst>
                    <a:ext uri="{9D8B030D-6E8A-4147-A177-3AD203B41FA5}">
                      <a16:colId xmlns:a16="http://schemas.microsoft.com/office/drawing/2014/main" val="3368921397"/>
                    </a:ext>
                  </a:extLst>
                </a:gridCol>
                <a:gridCol w="1385985">
                  <a:extLst>
                    <a:ext uri="{9D8B030D-6E8A-4147-A177-3AD203B41FA5}">
                      <a16:colId xmlns:a16="http://schemas.microsoft.com/office/drawing/2014/main" val="186352733"/>
                    </a:ext>
                  </a:extLst>
                </a:gridCol>
                <a:gridCol w="579851">
                  <a:extLst>
                    <a:ext uri="{9D8B030D-6E8A-4147-A177-3AD203B41FA5}">
                      <a16:colId xmlns:a16="http://schemas.microsoft.com/office/drawing/2014/main" val="2952175405"/>
                    </a:ext>
                  </a:extLst>
                </a:gridCol>
                <a:gridCol w="565709">
                  <a:extLst>
                    <a:ext uri="{9D8B030D-6E8A-4147-A177-3AD203B41FA5}">
                      <a16:colId xmlns:a16="http://schemas.microsoft.com/office/drawing/2014/main" val="2218805429"/>
                    </a:ext>
                  </a:extLst>
                </a:gridCol>
                <a:gridCol w="643495">
                  <a:extLst>
                    <a:ext uri="{9D8B030D-6E8A-4147-A177-3AD203B41FA5}">
                      <a16:colId xmlns:a16="http://schemas.microsoft.com/office/drawing/2014/main" val="261191693"/>
                    </a:ext>
                  </a:extLst>
                </a:gridCol>
                <a:gridCol w="643495">
                  <a:extLst>
                    <a:ext uri="{9D8B030D-6E8A-4147-A177-3AD203B41FA5}">
                      <a16:colId xmlns:a16="http://schemas.microsoft.com/office/drawing/2014/main" val="638991490"/>
                    </a:ext>
                  </a:extLst>
                </a:gridCol>
                <a:gridCol w="643495">
                  <a:extLst>
                    <a:ext uri="{9D8B030D-6E8A-4147-A177-3AD203B41FA5}">
                      <a16:colId xmlns:a16="http://schemas.microsoft.com/office/drawing/2014/main" val="2445985950"/>
                    </a:ext>
                  </a:extLst>
                </a:gridCol>
                <a:gridCol w="643495">
                  <a:extLst>
                    <a:ext uri="{9D8B030D-6E8A-4147-A177-3AD203B41FA5}">
                      <a16:colId xmlns:a16="http://schemas.microsoft.com/office/drawing/2014/main" val="277138415"/>
                    </a:ext>
                  </a:extLst>
                </a:gridCol>
                <a:gridCol w="579851">
                  <a:extLst>
                    <a:ext uri="{9D8B030D-6E8A-4147-A177-3AD203B41FA5}">
                      <a16:colId xmlns:a16="http://schemas.microsoft.com/office/drawing/2014/main" val="541014038"/>
                    </a:ext>
                  </a:extLst>
                </a:gridCol>
              </a:tblGrid>
              <a:tr h="20134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Doenças Pulmonares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Sim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8,3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12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34,3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65,7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0,094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extLst>
                  <a:ext uri="{0D108BD9-81ED-4DB2-BD59-A6C34878D82A}">
                    <a16:rowId xmlns:a16="http://schemas.microsoft.com/office/drawing/2014/main" val="1343810766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Não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381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90,7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187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49,1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194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50,9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3875348240"/>
                  </a:ext>
                </a:extLst>
              </a:tr>
              <a:tr h="20134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Doenças Cardiológicas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Sim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188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44,8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66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35,1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122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64,9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0,001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extLst>
                  <a:ext uri="{0D108BD9-81ED-4DB2-BD59-A6C34878D82A}">
                    <a16:rowId xmlns:a16="http://schemas.microsoft.com/office/drawing/2014/main" val="1772366823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Não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227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54,0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134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59,0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93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41,0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633990513"/>
                  </a:ext>
                </a:extLst>
              </a:tr>
              <a:tr h="20134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Doenças renais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Sim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19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15,8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84,2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0,004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extLst>
                  <a:ext uri="{0D108BD9-81ED-4DB2-BD59-A6C34878D82A}">
                    <a16:rowId xmlns:a16="http://schemas.microsoft.com/office/drawing/2014/main" val="257099353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Não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396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94,3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196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49,5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200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50,5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3782022449"/>
                  </a:ext>
                </a:extLst>
              </a:tr>
              <a:tr h="20134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Hepatite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Sim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1,7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100,0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0,011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extLst>
                  <a:ext uri="{0D108BD9-81ED-4DB2-BD59-A6C34878D82A}">
                    <a16:rowId xmlns:a16="http://schemas.microsoft.com/office/drawing/2014/main" val="3309578200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Não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408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97,1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198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48,5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210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51,5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3867744976"/>
                  </a:ext>
                </a:extLst>
              </a:tr>
              <a:tr h="20134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Diabetes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Sim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101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24,0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32,7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68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67,3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0,001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extLst>
                  <a:ext uri="{0D108BD9-81ED-4DB2-BD59-A6C34878D82A}">
                    <a16:rowId xmlns:a16="http://schemas.microsoft.com/office/drawing/2014/main" val="2168664717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Não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314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74,8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166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52,9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148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47,1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2261098948"/>
                  </a:ext>
                </a:extLst>
              </a:tr>
              <a:tr h="20134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 dirty="0">
                          <a:effectLst/>
                        </a:rPr>
                        <a:t>Doenças Imunológicas</a:t>
                      </a: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Sim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3,3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14,3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12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85,7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0,010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extLst>
                  <a:ext uri="{0D108BD9-81ED-4DB2-BD59-A6C34878D82A}">
                    <a16:rowId xmlns:a16="http://schemas.microsoft.com/office/drawing/2014/main" val="1458208421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Não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401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95,5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197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49,1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204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50,9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2791414588"/>
                  </a:ext>
                </a:extLst>
              </a:tr>
              <a:tr h="20134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HIV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Sim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1,0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100,0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0,054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extLst>
                  <a:ext uri="{0D108BD9-81ED-4DB2-BD59-A6C34878D82A}">
                    <a16:rowId xmlns:a16="http://schemas.microsoft.com/office/drawing/2014/main" val="165304238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Não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411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97,9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199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48,4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212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51,6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3995421941"/>
                  </a:ext>
                </a:extLst>
              </a:tr>
              <a:tr h="20134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Neoplasias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Sim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3,6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13,3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86,7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0,006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extLst>
                  <a:ext uri="{0D108BD9-81ED-4DB2-BD59-A6C34878D82A}">
                    <a16:rowId xmlns:a16="http://schemas.microsoft.com/office/drawing/2014/main" val="3671995379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Não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401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95,5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197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49,1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204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50,9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3661188695"/>
                  </a:ext>
                </a:extLst>
              </a:tr>
              <a:tr h="20134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Tabagismo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Sim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6,7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28,6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71,4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0,032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extLst>
                  <a:ext uri="{0D108BD9-81ED-4DB2-BD59-A6C34878D82A}">
                    <a16:rowId xmlns:a16="http://schemas.microsoft.com/office/drawing/2014/main" val="3730186016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Não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386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91,9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191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49,5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195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50,5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3022108012"/>
                  </a:ext>
                </a:extLst>
              </a:tr>
              <a:tr h="20134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Cirurgia bariátrica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Sim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50,0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50,0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0,945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extLst>
                  <a:ext uri="{0D108BD9-81ED-4DB2-BD59-A6C34878D82A}">
                    <a16:rowId xmlns:a16="http://schemas.microsoft.com/office/drawing/2014/main" val="2319644207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Não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408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97,1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194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47,5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214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52,5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1244909345"/>
                  </a:ext>
                </a:extLst>
              </a:tr>
              <a:tr h="2013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Obesidade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Sim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8,6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12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33,3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66,7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0,073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extLst>
                  <a:ext uri="{0D108BD9-81ED-4DB2-BD59-A6C34878D82A}">
                    <a16:rowId xmlns:a16="http://schemas.microsoft.com/office/drawing/2014/main" val="508523055"/>
                  </a:ext>
                </a:extLst>
              </a:tr>
              <a:tr h="2013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Não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374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89,0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183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48,9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191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51,1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492904746"/>
                  </a:ext>
                </a:extLst>
              </a:tr>
              <a:tr h="20134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Tuberculose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Sim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0,2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100,0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-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-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0,296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extLst>
                  <a:ext uri="{0D108BD9-81ED-4DB2-BD59-A6C34878D82A}">
                    <a16:rowId xmlns:a16="http://schemas.microsoft.com/office/drawing/2014/main" val="3016632021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Não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415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98,8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198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47,7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217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52,3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2911165677"/>
                  </a:ext>
                </a:extLst>
              </a:tr>
              <a:tr h="20134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Neuro-crônica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Sim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4,3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11,1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88,9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0,001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extLst>
                  <a:ext uri="{0D108BD9-81ED-4DB2-BD59-A6C34878D82A}">
                    <a16:rowId xmlns:a16="http://schemas.microsoft.com/office/drawing/2014/main" val="3177142486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Não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398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94,8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197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49,5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201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50,5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4124817358"/>
                  </a:ext>
                </a:extLst>
              </a:tr>
              <a:tr h="201343"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Número de comorbidades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161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38,3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108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67,1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32,9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0,001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extLst>
                  <a:ext uri="{0D108BD9-81ED-4DB2-BD59-A6C34878D82A}">
                    <a16:rowId xmlns:a16="http://schemas.microsoft.com/office/drawing/2014/main" val="8822641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111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26,4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48,6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51,4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3996263845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93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22,1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27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29,0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66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71,0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74811357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39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9,3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20,5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31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79,5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372753529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4 ou mais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16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3,9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18,8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13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81,2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1557475994"/>
                  </a:ext>
                </a:extLst>
              </a:tr>
              <a:tr h="2013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7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2" marR="29332" marT="0" marB="0" anchor="b"/>
                </a:tc>
                <a:extLst>
                  <a:ext uri="{0D108BD9-81ED-4DB2-BD59-A6C34878D82A}">
                    <a16:rowId xmlns:a16="http://schemas.microsoft.com/office/drawing/2014/main" val="4272702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4656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744A780-89AC-4C02-B918-E0B8A8B9C2D4}"/>
              </a:ext>
            </a:extLst>
          </p:cNvPr>
          <p:cNvSpPr txBox="1"/>
          <p:nvPr/>
        </p:nvSpPr>
        <p:spPr>
          <a:xfrm>
            <a:off x="628356" y="365760"/>
            <a:ext cx="106820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Tabela 3 –Associação de grupos de alta e óbitos e características das pessoas com COVID-19 internadas nos hospitais do Espírito Santo, entre 01 de março e 14 de maio de 2020 (N=420)</a:t>
            </a:r>
          </a:p>
          <a:p>
            <a:endParaRPr lang="pt-BR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B07CAC31-71FC-48C2-BE5C-39A2A0A56D7F}"/>
              </a:ext>
            </a:extLst>
          </p:cNvPr>
          <p:cNvGraphicFramePr>
            <a:graphicFrameLocks noGrp="1"/>
          </p:cNvGraphicFramePr>
          <p:nvPr/>
        </p:nvGraphicFramePr>
        <p:xfrm>
          <a:off x="2368062" y="1237957"/>
          <a:ext cx="7287064" cy="49236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0025">
                  <a:extLst>
                    <a:ext uri="{9D8B030D-6E8A-4147-A177-3AD203B41FA5}">
                      <a16:colId xmlns:a16="http://schemas.microsoft.com/office/drawing/2014/main" val="2869525308"/>
                    </a:ext>
                  </a:extLst>
                </a:gridCol>
                <a:gridCol w="933873">
                  <a:extLst>
                    <a:ext uri="{9D8B030D-6E8A-4147-A177-3AD203B41FA5}">
                      <a16:colId xmlns:a16="http://schemas.microsoft.com/office/drawing/2014/main" val="999096855"/>
                    </a:ext>
                  </a:extLst>
                </a:gridCol>
                <a:gridCol w="471166">
                  <a:extLst>
                    <a:ext uri="{9D8B030D-6E8A-4147-A177-3AD203B41FA5}">
                      <a16:colId xmlns:a16="http://schemas.microsoft.com/office/drawing/2014/main" val="12468374"/>
                    </a:ext>
                  </a:extLst>
                </a:gridCol>
                <a:gridCol w="471166">
                  <a:extLst>
                    <a:ext uri="{9D8B030D-6E8A-4147-A177-3AD203B41FA5}">
                      <a16:colId xmlns:a16="http://schemas.microsoft.com/office/drawing/2014/main" val="1218916960"/>
                    </a:ext>
                  </a:extLst>
                </a:gridCol>
                <a:gridCol w="466612">
                  <a:extLst>
                    <a:ext uri="{9D8B030D-6E8A-4147-A177-3AD203B41FA5}">
                      <a16:colId xmlns:a16="http://schemas.microsoft.com/office/drawing/2014/main" val="4143935366"/>
                    </a:ext>
                  </a:extLst>
                </a:gridCol>
                <a:gridCol w="629957">
                  <a:extLst>
                    <a:ext uri="{9D8B030D-6E8A-4147-A177-3AD203B41FA5}">
                      <a16:colId xmlns:a16="http://schemas.microsoft.com/office/drawing/2014/main" val="2982468183"/>
                    </a:ext>
                  </a:extLst>
                </a:gridCol>
                <a:gridCol w="629957">
                  <a:extLst>
                    <a:ext uri="{9D8B030D-6E8A-4147-A177-3AD203B41FA5}">
                      <a16:colId xmlns:a16="http://schemas.microsoft.com/office/drawing/2014/main" val="843601066"/>
                    </a:ext>
                  </a:extLst>
                </a:gridCol>
                <a:gridCol w="459453">
                  <a:extLst>
                    <a:ext uri="{9D8B030D-6E8A-4147-A177-3AD203B41FA5}">
                      <a16:colId xmlns:a16="http://schemas.microsoft.com/office/drawing/2014/main" val="2993046307"/>
                    </a:ext>
                  </a:extLst>
                </a:gridCol>
                <a:gridCol w="890271">
                  <a:extLst>
                    <a:ext uri="{9D8B030D-6E8A-4147-A177-3AD203B41FA5}">
                      <a16:colId xmlns:a16="http://schemas.microsoft.com/office/drawing/2014/main" val="2311312126"/>
                    </a:ext>
                  </a:extLst>
                </a:gridCol>
                <a:gridCol w="890271">
                  <a:extLst>
                    <a:ext uri="{9D8B030D-6E8A-4147-A177-3AD203B41FA5}">
                      <a16:colId xmlns:a16="http://schemas.microsoft.com/office/drawing/2014/main" val="455339384"/>
                    </a:ext>
                  </a:extLst>
                </a:gridCol>
                <a:gridCol w="134313">
                  <a:extLst>
                    <a:ext uri="{9D8B030D-6E8A-4147-A177-3AD203B41FA5}">
                      <a16:colId xmlns:a16="http://schemas.microsoft.com/office/drawing/2014/main" val="3979513802"/>
                    </a:ext>
                  </a:extLst>
                </a:gridCol>
              </a:tblGrid>
              <a:tr h="23390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Variável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Categoria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Odds ratio bruto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Odds ratio ajustado1</a:t>
                      </a:r>
                      <a:r>
                        <a:rPr lang="pt-BR" sz="11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Odds ratio </a:t>
                      </a:r>
                      <a:r>
                        <a:rPr lang="pt-BR" sz="1100" baseline="30000">
                          <a:effectLst/>
                        </a:rPr>
                        <a:t>ajustadob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46299586"/>
                  </a:ext>
                </a:extLst>
              </a:tr>
              <a:tr h="23390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OR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IC</a:t>
                      </a:r>
                      <a:r>
                        <a:rPr lang="pt-BR" sz="1100" baseline="-25000">
                          <a:effectLst/>
                        </a:rPr>
                        <a:t>95%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OR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IC</a:t>
                      </a:r>
                      <a:r>
                        <a:rPr lang="pt-BR" sz="1100" baseline="-25000">
                          <a:effectLst/>
                        </a:rPr>
                        <a:t>95%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OR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IC</a:t>
                      </a:r>
                      <a:r>
                        <a:rPr lang="pt-BR" sz="1100" baseline="-25000">
                          <a:effectLst/>
                        </a:rPr>
                        <a:t>95%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99190794"/>
                  </a:ext>
                </a:extLst>
              </a:tr>
              <a:tr h="233904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Faixa Etária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até 30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735352399"/>
                  </a:ext>
                </a:extLst>
              </a:tr>
              <a:tr h="4307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31 a 40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1,05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0,34; 3,21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 1,87      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0,53; 6,55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1,14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0,36; 3,62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44237773"/>
                  </a:ext>
                </a:extLst>
              </a:tr>
              <a:tr h="4307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41 a 50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2,48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0,93; 6,60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2,43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0,79; 7,47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2,20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0,79; 6,08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64440220"/>
                  </a:ext>
                </a:extLst>
              </a:tr>
              <a:tr h="4307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51 a 60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4,60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1,83; 11,57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4,33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1,50; 12,46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3,90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1,49; 10,18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10865850"/>
                  </a:ext>
                </a:extLst>
              </a:tr>
              <a:tr h="4307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mais 60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13,31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5,54; 31,96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11,84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4,31; 32,54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9,67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3,87; 24,16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2074464"/>
                  </a:ext>
                </a:extLst>
              </a:tr>
              <a:tr h="430775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Instituição notificadora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Pública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8,46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5,35; 13,38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8,23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4,84; 13,99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549339506"/>
                  </a:ext>
                </a:extLst>
              </a:tr>
              <a:tr h="23390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Privada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902872566"/>
                  </a:ext>
                </a:extLst>
              </a:tr>
              <a:tr h="430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Doenças Cardiológicas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2,66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1,79; 3,97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69210404"/>
                  </a:ext>
                </a:extLst>
              </a:tr>
              <a:tr h="233904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Doenças Renais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5,23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1,50; 18,22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9854514"/>
                  </a:ext>
                </a:extLst>
              </a:tr>
              <a:tr h="233904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Diabetes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2,31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1,44; 3,70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96618290"/>
                  </a:ext>
                </a:extLst>
              </a:tr>
              <a:tr h="233904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Doenças imunológicas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5,79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1,28; 26,22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34366878"/>
                  </a:ext>
                </a:extLst>
              </a:tr>
              <a:tr h="233904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Neoplasias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6,28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1,40; 28,17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45608748"/>
                  </a:ext>
                </a:extLst>
              </a:tr>
              <a:tr h="233904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Tabagismo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2,45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1,05; 5,69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13130308"/>
                  </a:ext>
                </a:extLst>
              </a:tr>
              <a:tr h="233904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Neuro-crônica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7,84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1,78; 34,55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80715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53232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BA4EBAB-88BC-41CA-A6D4-CFB4EA932D48}"/>
              </a:ext>
            </a:extLst>
          </p:cNvPr>
          <p:cNvGraphicFramePr>
            <a:graphicFrameLocks noGrp="1"/>
          </p:cNvGraphicFramePr>
          <p:nvPr/>
        </p:nvGraphicFramePr>
        <p:xfrm>
          <a:off x="1688123" y="553329"/>
          <a:ext cx="8018586" cy="44693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4628">
                  <a:extLst>
                    <a:ext uri="{9D8B030D-6E8A-4147-A177-3AD203B41FA5}">
                      <a16:colId xmlns:a16="http://schemas.microsoft.com/office/drawing/2014/main" val="2516752936"/>
                    </a:ext>
                  </a:extLst>
                </a:gridCol>
                <a:gridCol w="1151014">
                  <a:extLst>
                    <a:ext uri="{9D8B030D-6E8A-4147-A177-3AD203B41FA5}">
                      <a16:colId xmlns:a16="http://schemas.microsoft.com/office/drawing/2014/main" val="3551310870"/>
                    </a:ext>
                  </a:extLst>
                </a:gridCol>
                <a:gridCol w="543824">
                  <a:extLst>
                    <a:ext uri="{9D8B030D-6E8A-4147-A177-3AD203B41FA5}">
                      <a16:colId xmlns:a16="http://schemas.microsoft.com/office/drawing/2014/main" val="1723450265"/>
                    </a:ext>
                  </a:extLst>
                </a:gridCol>
                <a:gridCol w="580720">
                  <a:extLst>
                    <a:ext uri="{9D8B030D-6E8A-4147-A177-3AD203B41FA5}">
                      <a16:colId xmlns:a16="http://schemas.microsoft.com/office/drawing/2014/main" val="793146882"/>
                    </a:ext>
                  </a:extLst>
                </a:gridCol>
                <a:gridCol w="90357">
                  <a:extLst>
                    <a:ext uri="{9D8B030D-6E8A-4147-A177-3AD203B41FA5}">
                      <a16:colId xmlns:a16="http://schemas.microsoft.com/office/drawing/2014/main" val="1089491115"/>
                    </a:ext>
                  </a:extLst>
                </a:gridCol>
                <a:gridCol w="147856">
                  <a:extLst>
                    <a:ext uri="{9D8B030D-6E8A-4147-A177-3AD203B41FA5}">
                      <a16:colId xmlns:a16="http://schemas.microsoft.com/office/drawing/2014/main" val="4234092393"/>
                    </a:ext>
                  </a:extLst>
                </a:gridCol>
                <a:gridCol w="507730">
                  <a:extLst>
                    <a:ext uri="{9D8B030D-6E8A-4147-A177-3AD203B41FA5}">
                      <a16:colId xmlns:a16="http://schemas.microsoft.com/office/drawing/2014/main" val="2372050709"/>
                    </a:ext>
                  </a:extLst>
                </a:gridCol>
                <a:gridCol w="776434">
                  <a:extLst>
                    <a:ext uri="{9D8B030D-6E8A-4147-A177-3AD203B41FA5}">
                      <a16:colId xmlns:a16="http://schemas.microsoft.com/office/drawing/2014/main" val="3577640760"/>
                    </a:ext>
                  </a:extLst>
                </a:gridCol>
                <a:gridCol w="255870">
                  <a:extLst>
                    <a:ext uri="{9D8B030D-6E8A-4147-A177-3AD203B41FA5}">
                      <a16:colId xmlns:a16="http://schemas.microsoft.com/office/drawing/2014/main" val="4179979081"/>
                    </a:ext>
                  </a:extLst>
                </a:gridCol>
                <a:gridCol w="1097273">
                  <a:extLst>
                    <a:ext uri="{9D8B030D-6E8A-4147-A177-3AD203B41FA5}">
                      <a16:colId xmlns:a16="http://schemas.microsoft.com/office/drawing/2014/main" val="1901113741"/>
                    </a:ext>
                  </a:extLst>
                </a:gridCol>
                <a:gridCol w="1097273">
                  <a:extLst>
                    <a:ext uri="{9D8B030D-6E8A-4147-A177-3AD203B41FA5}">
                      <a16:colId xmlns:a16="http://schemas.microsoft.com/office/drawing/2014/main" val="786287679"/>
                    </a:ext>
                  </a:extLst>
                </a:gridCol>
                <a:gridCol w="155607">
                  <a:extLst>
                    <a:ext uri="{9D8B030D-6E8A-4147-A177-3AD203B41FA5}">
                      <a16:colId xmlns:a16="http://schemas.microsoft.com/office/drawing/2014/main" val="2256245211"/>
                    </a:ext>
                  </a:extLst>
                </a:gridCol>
              </a:tblGrid>
              <a:tr h="366090"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Número comorbidades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702990190"/>
                  </a:ext>
                </a:extLst>
              </a:tr>
              <a:tr h="67421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2,15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1,31; 3,53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1,70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0,92; 3,16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1,42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0,82; 2,46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84697332"/>
                  </a:ext>
                </a:extLst>
              </a:tr>
              <a:tr h="67421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4,98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2,86; 8,68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2,74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1,40; 5,34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2,85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1,55; 5,22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70137193"/>
                  </a:ext>
                </a:extLst>
              </a:tr>
              <a:tr h="67421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7,90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3,40; 18,36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2,90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1,07; 7,81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4,87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1,97; 12,03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62970891"/>
                  </a:ext>
                </a:extLst>
              </a:tr>
              <a:tr h="67421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 ou mais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10,19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2,16; 48,17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4,13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0,88; 19,39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4,71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1,19; 18,63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64571060"/>
                  </a:ext>
                </a:extLst>
              </a:tr>
              <a:tr h="36609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31949817"/>
                  </a:ext>
                </a:extLst>
              </a:tr>
              <a:tr h="36609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a Incluindo todas as variáveis com P &gt; 0,10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31202766"/>
                  </a:ext>
                </a:extLst>
              </a:tr>
              <a:tr h="67421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B retirando a variável instituição notificadora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IC</a:t>
                      </a:r>
                      <a:r>
                        <a:rPr lang="pt-BR" sz="1100" baseline="-25000">
                          <a:effectLst/>
                        </a:rPr>
                        <a:t>95%</a:t>
                      </a:r>
                      <a:r>
                        <a:rPr lang="pt-BR" sz="1100">
                          <a:effectLst/>
                        </a:rPr>
                        <a:t>: Intervalo de confiança de 95%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3771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97509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8E46AE-8923-4801-B54E-4ED139EF1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4402" y="206795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pt-BR" dirty="0"/>
              <a:t>Resultados do Inquérito Epidemiológico da COVID-19 </a:t>
            </a:r>
            <a:br>
              <a:rPr lang="pt-BR" dirty="0"/>
            </a:br>
            <a:endParaRPr lang="pt-BR" sz="27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03AF346-DF76-FB4D-B2E2-10F3A6BC9306}"/>
              </a:ext>
            </a:extLst>
          </p:cNvPr>
          <p:cNvSpPr/>
          <p:nvPr/>
        </p:nvSpPr>
        <p:spPr>
          <a:xfrm>
            <a:off x="0" y="0"/>
            <a:ext cx="889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D9BDB91-B30C-4143-9ABD-592F77FD6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5807895"/>
            <a:ext cx="12192000" cy="90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133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82433C-DB32-D645-977F-34CE934D7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b="1" dirty="0"/>
              <a:t>Por que </a:t>
            </a:r>
            <a:r>
              <a:rPr lang="en-US" sz="4000" b="1" dirty="0" err="1"/>
              <a:t>fazer</a:t>
            </a:r>
            <a:r>
              <a:rPr lang="en-US" sz="4000" b="1" dirty="0"/>
              <a:t> um </a:t>
            </a:r>
            <a:r>
              <a:rPr lang="en-US" sz="4000" b="1" dirty="0" err="1"/>
              <a:t>inquérito</a:t>
            </a:r>
            <a:r>
              <a:rPr lang="en-US" sz="4000" b="1" dirty="0"/>
              <a:t> </a:t>
            </a:r>
            <a:r>
              <a:rPr lang="en-US" sz="4000" b="1" dirty="0" err="1"/>
              <a:t>Epidemiologico</a:t>
            </a:r>
            <a:r>
              <a:rPr lang="en-US" sz="4000" b="1" dirty="0"/>
              <a:t>?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4BD7AA6-4034-41A9-8531-567EEE8AE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52774" cy="430346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2000" dirty="0">
                <a:solidFill>
                  <a:schemeClr val="accent1"/>
                </a:solidFill>
              </a:rPr>
              <a:t>Conhecer a extensão e seu real impacto na sociedade é essencial para que seja possível prever as demandas do serviço de saúde e para se possa traçar um planejamento adequado, além de esclarecer como a doença esta se comportando no estado. </a:t>
            </a:r>
          </a:p>
          <a:p>
            <a:pPr marL="0" indent="0" algn="ctr">
              <a:buNone/>
            </a:pPr>
            <a:endParaRPr lang="en-US" sz="2000" dirty="0">
              <a:solidFill>
                <a:schemeClr val="accent1"/>
              </a:solidFill>
            </a:endParaRP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3C7E4610-750A-174F-8724-0FE5353A010D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t="11365" r="2" b="2"/>
          <a:stretch/>
        </p:blipFill>
        <p:spPr>
          <a:xfrm>
            <a:off x="5183500" y="1904282"/>
            <a:ext cx="6170299" cy="4224808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47386CAD-4714-004F-A61D-5FD4678FA012}"/>
              </a:ext>
            </a:extLst>
          </p:cNvPr>
          <p:cNvSpPr/>
          <p:nvPr/>
        </p:nvSpPr>
        <p:spPr>
          <a:xfrm>
            <a:off x="0" y="0"/>
            <a:ext cx="889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04494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4C5BB0-6045-420E-AB9F-9661D28EB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39" y="365125"/>
            <a:ext cx="10823713" cy="1325563"/>
          </a:xfrm>
        </p:spPr>
        <p:txBody>
          <a:bodyPr/>
          <a:lstStyle/>
          <a:p>
            <a:pPr algn="ctr"/>
            <a:r>
              <a:rPr lang="pt-BR"/>
              <a:t>Crescimento População Positiva ES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id="{5F1F0869-05B9-4D0F-9139-37B4F97BB5B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24948" y="1484242"/>
          <a:ext cx="10528852" cy="5247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90797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B1B9349-968A-AC40-ACDA-0A05142DBE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r="-2" b="13547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833E0C6-B65E-499F-82BE-24761574B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581" y="771988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pt-BR" sz="3200"/>
              <a:t>Perfil da população com positiva</a:t>
            </a:r>
          </a:p>
        </p:txBody>
      </p:sp>
    </p:spTree>
    <p:extLst>
      <p:ext uri="{BB962C8B-B14F-4D97-AF65-F5344CB8AC3E}">
        <p14:creationId xmlns:p14="http://schemas.microsoft.com/office/powerpoint/2010/main" val="28189106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95C59-93D2-534A-8EB0-1E35FA347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953" y="458810"/>
            <a:ext cx="11274083" cy="1325563"/>
          </a:xfrm>
        </p:spPr>
        <p:txBody>
          <a:bodyPr>
            <a:noAutofit/>
          </a:bodyPr>
          <a:lstStyle/>
          <a:p>
            <a:r>
              <a:rPr lang="pt-BR" sz="4000" dirty="0"/>
              <a:t>Perfil sócio demográfico das pessoas com testes positivos quando comparados com os negativos: </a:t>
            </a:r>
            <a:r>
              <a:rPr lang="pt-BR" sz="4000" dirty="0">
                <a:solidFill>
                  <a:srgbClr val="FF0000"/>
                </a:solidFill>
              </a:rPr>
              <a:t>Perfil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6766875C-B534-554A-80B8-00BAF6BB26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r="-2" b="13547"/>
          <a:stretch/>
        </p:blipFill>
        <p:spPr>
          <a:xfrm>
            <a:off x="1015976" y="2587154"/>
            <a:ext cx="3009924" cy="238066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49AA403-9C4F-8B4B-977F-5B39B1A404E0}"/>
              </a:ext>
            </a:extLst>
          </p:cNvPr>
          <p:cNvSpPr txBox="1"/>
          <p:nvPr/>
        </p:nvSpPr>
        <p:spPr>
          <a:xfrm>
            <a:off x="6656334" y="2330475"/>
            <a:ext cx="2915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/>
              <a:t>Gênero: não houve diferença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161B52-004A-064C-935B-932CD89FD9EE}"/>
              </a:ext>
            </a:extLst>
          </p:cNvPr>
          <p:cNvSpPr txBox="1"/>
          <p:nvPr/>
        </p:nvSpPr>
        <p:spPr>
          <a:xfrm>
            <a:off x="6629978" y="3659182"/>
            <a:ext cx="53861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/>
              <a:t>Idade: mais frequente nas faixas -</a:t>
            </a:r>
            <a:r>
              <a:rPr lang="pt-BR">
                <a:solidFill>
                  <a:srgbClr val="FF0000"/>
                </a:solidFill>
              </a:rPr>
              <a:t> </a:t>
            </a:r>
            <a:r>
              <a:rPr lang="pt-BR" sz="1400">
                <a:solidFill>
                  <a:srgbClr val="FF0000"/>
                </a:solidFill>
              </a:rPr>
              <a:t>21 a 40 anos e 61 a 80 anos</a:t>
            </a:r>
            <a:endParaRPr lang="pt-BR" sz="140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r>
              <a:rPr lang="pt-BR">
                <a:solidFill>
                  <a:srgbClr val="FF0000"/>
                </a:solidFill>
              </a:rPr>
              <a:t> </a:t>
            </a:r>
            <a:endParaRPr lang="pt-BR">
              <a:solidFill>
                <a:srgbClr val="FF0000"/>
              </a:solidFill>
              <a:latin typeface="Arial" panose="020B0604020202020204" pitchFamily="34" charset="0"/>
            </a:endParaRPr>
          </a:p>
          <a:p>
            <a:endParaRPr lang="pt-BR"/>
          </a:p>
        </p:txBody>
      </p:sp>
      <p:pic>
        <p:nvPicPr>
          <p:cNvPr id="10" name="Gráfico 9" descr="Mulher">
            <a:extLst>
              <a:ext uri="{FF2B5EF4-FFF2-40B4-BE49-F238E27FC236}">
                <a16:creationId xmlns:a16="http://schemas.microsoft.com/office/drawing/2014/main" id="{50684B5A-6A65-2D4D-A1C9-6B6461C03E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93991" y="2160682"/>
            <a:ext cx="713110" cy="713110"/>
          </a:xfrm>
          <a:prstGeom prst="rect">
            <a:avLst/>
          </a:prstGeom>
        </p:spPr>
      </p:pic>
      <p:pic>
        <p:nvPicPr>
          <p:cNvPr id="12" name="Gráfico 11" descr="Homem">
            <a:extLst>
              <a:ext uri="{FF2B5EF4-FFF2-40B4-BE49-F238E27FC236}">
                <a16:creationId xmlns:a16="http://schemas.microsoft.com/office/drawing/2014/main" id="{375547CA-BC50-684B-8D7D-F2E64F5FE9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28346" y="2158586"/>
            <a:ext cx="713110" cy="713110"/>
          </a:xfrm>
          <a:prstGeom prst="rect">
            <a:avLst/>
          </a:prstGeom>
        </p:spPr>
      </p:pic>
      <p:pic>
        <p:nvPicPr>
          <p:cNvPr id="14" name="Gráfico 13" descr="Homem com bengala">
            <a:extLst>
              <a:ext uri="{FF2B5EF4-FFF2-40B4-BE49-F238E27FC236}">
                <a16:creationId xmlns:a16="http://schemas.microsoft.com/office/drawing/2014/main" id="{FD604B60-D8AE-D24A-9E7B-494CE69F0F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99413" y="3541112"/>
            <a:ext cx="609600" cy="609600"/>
          </a:xfrm>
          <a:prstGeom prst="rect">
            <a:avLst/>
          </a:prstGeom>
        </p:spPr>
      </p:pic>
      <p:pic>
        <p:nvPicPr>
          <p:cNvPr id="16" name="Gráfico 15" descr="Caminhada">
            <a:extLst>
              <a:ext uri="{FF2B5EF4-FFF2-40B4-BE49-F238E27FC236}">
                <a16:creationId xmlns:a16="http://schemas.microsoft.com/office/drawing/2014/main" id="{D8CB290D-F0AF-9D49-9509-FE4B2B6FBE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76599" y="3541112"/>
            <a:ext cx="579735" cy="579735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65374D7A-1ED0-084B-BFAE-CC7CE48041C6}"/>
              </a:ext>
            </a:extLst>
          </p:cNvPr>
          <p:cNvSpPr txBox="1"/>
          <p:nvPr/>
        </p:nvSpPr>
        <p:spPr>
          <a:xfrm>
            <a:off x="6629978" y="4862512"/>
            <a:ext cx="159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/>
              <a:t>Raça: cor preta</a:t>
            </a:r>
          </a:p>
        </p:txBody>
      </p:sp>
      <p:pic>
        <p:nvPicPr>
          <p:cNvPr id="19" name="Gráfico 18" descr="Usuário">
            <a:extLst>
              <a:ext uri="{FF2B5EF4-FFF2-40B4-BE49-F238E27FC236}">
                <a16:creationId xmlns:a16="http://schemas.microsoft.com/office/drawing/2014/main" id="{7BE67515-F2EB-1047-9471-343EB74C63C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791200" y="4742378"/>
            <a:ext cx="609600" cy="609600"/>
          </a:xfrm>
          <a:prstGeom prst="rect">
            <a:avLst/>
          </a:prstGeom>
        </p:spPr>
      </p:pic>
      <p:sp>
        <p:nvSpPr>
          <p:cNvPr id="23" name="Colchete Direito 22">
            <a:extLst>
              <a:ext uri="{FF2B5EF4-FFF2-40B4-BE49-F238E27FC236}">
                <a16:creationId xmlns:a16="http://schemas.microsoft.com/office/drawing/2014/main" id="{E100E73C-198E-0C43-BD7D-6E2940BFA667}"/>
              </a:ext>
            </a:extLst>
          </p:cNvPr>
          <p:cNvSpPr/>
          <p:nvPr/>
        </p:nvSpPr>
        <p:spPr>
          <a:xfrm>
            <a:off x="4025900" y="2045933"/>
            <a:ext cx="876300" cy="3485984"/>
          </a:xfrm>
          <a:prstGeom prst="righ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02198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95C59-93D2-534A-8EB0-1E35FA347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2" y="453084"/>
            <a:ext cx="11135746" cy="1325563"/>
          </a:xfrm>
        </p:spPr>
        <p:txBody>
          <a:bodyPr>
            <a:noAutofit/>
          </a:bodyPr>
          <a:lstStyle/>
          <a:p>
            <a:r>
              <a:rPr lang="pt-BR" sz="4000" dirty="0"/>
              <a:t>Perfil sócio demográfico das pessoas com testes positivos quando comparados com os negativos: </a:t>
            </a:r>
            <a:r>
              <a:rPr lang="pt-BR" sz="4000" dirty="0">
                <a:solidFill>
                  <a:srgbClr val="FF0000"/>
                </a:solidFill>
              </a:rPr>
              <a:t>domicílio</a:t>
            </a:r>
            <a:endParaRPr lang="pt-BR" sz="4000" dirty="0"/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6766875C-B534-554A-80B8-00BAF6BB26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r="-2" b="13547"/>
          <a:stretch/>
        </p:blipFill>
        <p:spPr>
          <a:xfrm>
            <a:off x="859306" y="2348744"/>
            <a:ext cx="3424731" cy="270874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49AA403-9C4F-8B4B-977F-5B39B1A404E0}"/>
              </a:ext>
            </a:extLst>
          </p:cNvPr>
          <p:cNvSpPr txBox="1"/>
          <p:nvPr/>
        </p:nvSpPr>
        <p:spPr>
          <a:xfrm>
            <a:off x="6830065" y="2515955"/>
            <a:ext cx="4305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/>
              <a:t>Total de moradores por domicílio: </a:t>
            </a:r>
            <a:r>
              <a:rPr lang="pt-BR">
                <a:solidFill>
                  <a:srgbClr val="FF0000"/>
                </a:solidFill>
              </a:rPr>
              <a:t>5 ou mais</a:t>
            </a:r>
            <a:endParaRPr lang="pt-BR">
              <a:solidFill>
                <a:srgbClr val="FF0000"/>
              </a:solidFill>
              <a:latin typeface="Arial" panose="020B0604020202020204" pitchFamily="34" charset="0"/>
            </a:endParaRPr>
          </a:p>
          <a:p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161B52-004A-064C-935B-932CD89FD9EE}"/>
              </a:ext>
            </a:extLst>
          </p:cNvPr>
          <p:cNvSpPr txBox="1"/>
          <p:nvPr/>
        </p:nvSpPr>
        <p:spPr>
          <a:xfrm>
            <a:off x="7140107" y="4456876"/>
            <a:ext cx="37562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/>
              <a:t>Escolaridade mais alta –</a:t>
            </a:r>
            <a:r>
              <a:rPr lang="pt-BR">
                <a:solidFill>
                  <a:srgbClr val="FF0000"/>
                </a:solidFill>
              </a:rPr>
              <a:t> ensino médio</a:t>
            </a:r>
            <a:endParaRPr lang="pt-BR">
              <a:solidFill>
                <a:srgbClr val="FF0000"/>
              </a:solidFill>
              <a:latin typeface="Arial" panose="020B0604020202020204" pitchFamily="34" charset="0"/>
            </a:endParaRPr>
          </a:p>
          <a:p>
            <a:r>
              <a:rPr lang="pt-BR">
                <a:solidFill>
                  <a:srgbClr val="FF0000"/>
                </a:solidFill>
              </a:rPr>
              <a:t> </a:t>
            </a:r>
            <a:endParaRPr lang="pt-BR">
              <a:solidFill>
                <a:srgbClr val="FF0000"/>
              </a:solidFill>
              <a:latin typeface="Arial" panose="020B0604020202020204" pitchFamily="34" charset="0"/>
            </a:endParaRPr>
          </a:p>
          <a:p>
            <a:endParaRPr lang="pt-BR"/>
          </a:p>
        </p:txBody>
      </p:sp>
      <p:pic>
        <p:nvPicPr>
          <p:cNvPr id="7" name="Gráfico 6" descr="Casa">
            <a:extLst>
              <a:ext uri="{FF2B5EF4-FFF2-40B4-BE49-F238E27FC236}">
                <a16:creationId xmlns:a16="http://schemas.microsoft.com/office/drawing/2014/main" id="{81BB9F12-9D5D-4B42-A71D-4E2412952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8518" y="2208553"/>
            <a:ext cx="914400" cy="914400"/>
          </a:xfrm>
          <a:prstGeom prst="rect">
            <a:avLst/>
          </a:prstGeom>
        </p:spPr>
      </p:pic>
      <p:sp>
        <p:nvSpPr>
          <p:cNvPr id="15" name="Colchete Direito 14">
            <a:extLst>
              <a:ext uri="{FF2B5EF4-FFF2-40B4-BE49-F238E27FC236}">
                <a16:creationId xmlns:a16="http://schemas.microsoft.com/office/drawing/2014/main" id="{0C0A9B69-E9DE-4946-8B35-8EDB408AD70C}"/>
              </a:ext>
            </a:extLst>
          </p:cNvPr>
          <p:cNvSpPr/>
          <p:nvPr/>
        </p:nvSpPr>
        <p:spPr>
          <a:xfrm>
            <a:off x="4025899" y="2045933"/>
            <a:ext cx="520087" cy="3485984"/>
          </a:xfrm>
          <a:prstGeom prst="righ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Gráfico 8" descr="Livros">
            <a:extLst>
              <a:ext uri="{FF2B5EF4-FFF2-40B4-BE49-F238E27FC236}">
                <a16:creationId xmlns:a16="http://schemas.microsoft.com/office/drawing/2014/main" id="{869A59A9-9027-2745-8B3A-A3228813BE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15665" y="41657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519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95C59-93D2-534A-8EB0-1E35FA347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787" y="389524"/>
            <a:ext cx="11034736" cy="1325563"/>
          </a:xfrm>
        </p:spPr>
        <p:txBody>
          <a:bodyPr>
            <a:noAutofit/>
          </a:bodyPr>
          <a:lstStyle/>
          <a:p>
            <a:r>
              <a:rPr lang="pt-BR" sz="4000" dirty="0"/>
              <a:t>Perfil sócio demográfico das pessoas com testes positivos quando comparados com os negativos: </a:t>
            </a:r>
            <a:r>
              <a:rPr lang="pt-BR" sz="4000" dirty="0">
                <a:solidFill>
                  <a:srgbClr val="FF0000"/>
                </a:solidFill>
              </a:rPr>
              <a:t>Transporte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6766875C-B534-554A-80B8-00BAF6BB26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r="-2" b="13547"/>
          <a:stretch/>
        </p:blipFill>
        <p:spPr>
          <a:xfrm>
            <a:off x="859306" y="2348744"/>
            <a:ext cx="3424731" cy="270874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49AA403-9C4F-8B4B-977F-5B39B1A404E0}"/>
              </a:ext>
            </a:extLst>
          </p:cNvPr>
          <p:cNvSpPr txBox="1"/>
          <p:nvPr/>
        </p:nvSpPr>
        <p:spPr>
          <a:xfrm>
            <a:off x="6999555" y="2385541"/>
            <a:ext cx="40373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/>
              <a:t>Frequência de uso de transporte público:</a:t>
            </a:r>
          </a:p>
          <a:p>
            <a:r>
              <a:rPr lang="pt-BR"/>
              <a:t> </a:t>
            </a:r>
            <a:r>
              <a:rPr lang="pt-BR">
                <a:solidFill>
                  <a:srgbClr val="FF0000"/>
                </a:solidFill>
              </a:rPr>
              <a:t>4 vezes ou mais na semana</a:t>
            </a:r>
            <a:endParaRPr lang="pt-BR">
              <a:solidFill>
                <a:srgbClr val="FF0000"/>
              </a:solidFill>
              <a:latin typeface="Arial" panose="020B0604020202020204" pitchFamily="34" charset="0"/>
            </a:endParaRPr>
          </a:p>
          <a:p>
            <a:endParaRPr lang="pt-BR">
              <a:solidFill>
                <a:srgbClr val="FF0000"/>
              </a:solidFill>
              <a:latin typeface="Arial" panose="020B0604020202020204" pitchFamily="34" charset="0"/>
            </a:endParaRPr>
          </a:p>
          <a:p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161B52-004A-064C-935B-932CD89FD9EE}"/>
              </a:ext>
            </a:extLst>
          </p:cNvPr>
          <p:cNvSpPr txBox="1"/>
          <p:nvPr/>
        </p:nvSpPr>
        <p:spPr>
          <a:xfrm>
            <a:off x="7140107" y="4456876"/>
            <a:ext cx="489730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t"/>
            <a:r>
              <a:rPr lang="pt-BR"/>
              <a:t>Tempo no transporte público–</a:t>
            </a:r>
            <a:r>
              <a:rPr lang="pt-BR">
                <a:solidFill>
                  <a:srgbClr val="FF0000"/>
                </a:solidFill>
              </a:rPr>
              <a:t> Entre 30 minutos e </a:t>
            </a:r>
          </a:p>
          <a:p>
            <a:pPr fontAlgn="t"/>
            <a:r>
              <a:rPr lang="pt-BR">
                <a:solidFill>
                  <a:srgbClr val="FF0000"/>
                </a:solidFill>
              </a:rPr>
              <a:t>60 minutos  e mais de 60 minutos</a:t>
            </a:r>
          </a:p>
          <a:p>
            <a:endParaRPr lang="pt-BR">
              <a:solidFill>
                <a:srgbClr val="FF0000"/>
              </a:solidFill>
              <a:latin typeface="Arial" panose="020B0604020202020204" pitchFamily="34" charset="0"/>
            </a:endParaRPr>
          </a:p>
          <a:p>
            <a:r>
              <a:rPr lang="pt-BR">
                <a:solidFill>
                  <a:srgbClr val="FF0000"/>
                </a:solidFill>
              </a:rPr>
              <a:t> </a:t>
            </a:r>
            <a:endParaRPr lang="pt-BR">
              <a:solidFill>
                <a:srgbClr val="FF0000"/>
              </a:solidFill>
              <a:latin typeface="Arial" panose="020B0604020202020204" pitchFamily="34" charset="0"/>
            </a:endParaRPr>
          </a:p>
          <a:p>
            <a:endParaRPr lang="pt-BR"/>
          </a:p>
        </p:txBody>
      </p:sp>
      <p:sp>
        <p:nvSpPr>
          <p:cNvPr id="15" name="Colchete Direito 14">
            <a:extLst>
              <a:ext uri="{FF2B5EF4-FFF2-40B4-BE49-F238E27FC236}">
                <a16:creationId xmlns:a16="http://schemas.microsoft.com/office/drawing/2014/main" id="{0C0A9B69-E9DE-4946-8B35-8EDB408AD70C}"/>
              </a:ext>
            </a:extLst>
          </p:cNvPr>
          <p:cNvSpPr/>
          <p:nvPr/>
        </p:nvSpPr>
        <p:spPr>
          <a:xfrm>
            <a:off x="4025899" y="2045933"/>
            <a:ext cx="914400" cy="3485984"/>
          </a:xfrm>
          <a:prstGeom prst="righ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Gráfico 7" descr="Ônibus">
            <a:extLst>
              <a:ext uri="{FF2B5EF4-FFF2-40B4-BE49-F238E27FC236}">
                <a16:creationId xmlns:a16="http://schemas.microsoft.com/office/drawing/2014/main" id="{B45CD2EC-EB74-1341-B23A-60697031F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15665" y="2235063"/>
            <a:ext cx="914400" cy="914400"/>
          </a:xfrm>
          <a:prstGeom prst="rect">
            <a:avLst/>
          </a:prstGeom>
        </p:spPr>
      </p:pic>
      <p:pic>
        <p:nvPicPr>
          <p:cNvPr id="11" name="Gráfico 10" descr="Despertador">
            <a:extLst>
              <a:ext uri="{FF2B5EF4-FFF2-40B4-BE49-F238E27FC236}">
                <a16:creationId xmlns:a16="http://schemas.microsoft.com/office/drawing/2014/main" id="{98475427-5346-6748-A3F6-2D65AE69A1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06017" y="41430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1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962D7B-3E7F-4E4C-A37E-2E7952510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Desigualdades reveladas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EDAED4-CA5B-4DC3-A0D3-1D7338521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t-BR" sz="3200" dirty="0"/>
              <a:t>Politicas publicas precisam focar nessas características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3200" dirty="0"/>
              <a:t>Impacto significativo com carga de outras doenças nesse grupo populacional? </a:t>
            </a:r>
          </a:p>
        </p:txBody>
      </p:sp>
    </p:spTree>
    <p:extLst>
      <p:ext uri="{BB962C8B-B14F-4D97-AF65-F5344CB8AC3E}">
        <p14:creationId xmlns:p14="http://schemas.microsoft.com/office/powerpoint/2010/main" val="19168901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B66CA-7B5F-418B-8A2E-456DFBFF9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nos preparar?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6383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122ADE-489F-4CFE-8F3F-DA957F249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r>
              <a:rPr lang="pt-BR" sz="4800" dirty="0"/>
              <a:t>Não é a última pandemia: </a:t>
            </a:r>
            <a:r>
              <a:rPr lang="pt-BR" sz="4800"/>
              <a:t>precisamos Investir </a:t>
            </a:r>
            <a:r>
              <a:rPr lang="pt-BR" sz="4800" dirty="0"/>
              <a:t>agora para reimaginar os sistemas de </a:t>
            </a:r>
            <a:r>
              <a:rPr lang="pt-BR" sz="4800"/>
              <a:t>saúde pública!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22556266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2C196B-506B-47B5-873A-529BF2D72DF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12874" y="1339826"/>
            <a:ext cx="10058400" cy="4022725"/>
          </a:xfrm>
        </p:spPr>
        <p:txBody>
          <a:bodyPr/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“O inferno dos vivos não é algo que será; se existe, é aquele que já está aqui, o inferno no qual vivemos todos os dias, que formamos estando juntos. Existem duas maneiras de não sofrer. A primeira é fácil para a maioria das pessoas: aceitar o inferno e tornar-se parte deste até o ponto de deixar de percebê-lo. A segunda é arriscada e exige atenção e aprendizagem contínuas: tentar saber reconhecer quem e o que, no meio do inferno, não é inferno, e preservá-lo, e abrir espaço”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0" i="0" dirty="0">
                <a:solidFill>
                  <a:srgbClr val="6666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CALVINO, </a:t>
            </a:r>
            <a:r>
              <a:rPr lang="pt-BR" b="0" i="0" dirty="0" err="1">
                <a:solidFill>
                  <a:srgbClr val="6666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Italo</a:t>
            </a:r>
            <a:r>
              <a:rPr lang="pt-BR" b="0" i="0" dirty="0">
                <a:solidFill>
                  <a:srgbClr val="6666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r>
              <a:rPr lang="pt-BR" b="0" i="1" dirty="0">
                <a:solidFill>
                  <a:srgbClr val="6666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 cidades invisíveis</a:t>
            </a:r>
            <a:r>
              <a:rPr lang="pt-BR" b="0" i="0" dirty="0">
                <a:solidFill>
                  <a:srgbClr val="6666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88576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691905-271A-46FE-86CD-11949E014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Obrigada!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A832246-0ED3-4306-B8D6-6287F1D1A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Facebook: facebook.com/</a:t>
            </a:r>
            <a:r>
              <a:rPr lang="pt-BR" sz="2400" dirty="0" err="1">
                <a:solidFill>
                  <a:schemeClr val="accent2">
                    <a:lumMod val="75000"/>
                  </a:schemeClr>
                </a:solidFill>
              </a:rPr>
              <a:t>ethelmaciel</a:t>
            </a: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Instagram: @ethelmaciel</a:t>
            </a:r>
          </a:p>
          <a:p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Twitter: @ethelmaciel</a:t>
            </a:r>
          </a:p>
        </p:txBody>
      </p:sp>
    </p:spTree>
    <p:extLst>
      <p:ext uri="{BB962C8B-B14F-4D97-AF65-F5344CB8AC3E}">
        <p14:creationId xmlns:p14="http://schemas.microsoft.com/office/powerpoint/2010/main" val="357630664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Retrospectiva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1608</TotalTime>
  <Words>1928</Words>
  <Application>Microsoft Office PowerPoint</Application>
  <PresentationFormat>Widescreen</PresentationFormat>
  <Paragraphs>758</Paragraphs>
  <Slides>37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Calibri Light</vt:lpstr>
      <vt:lpstr>Times New Roman</vt:lpstr>
      <vt:lpstr>Wingdings</vt:lpstr>
      <vt:lpstr>Retrospectiva</vt:lpstr>
      <vt:lpstr>O que aprendemos com a pandemia da COVID-19?</vt:lpstr>
      <vt:lpstr>Pontos para a discussão </vt:lpstr>
      <vt:lpstr>Breve histórico </vt:lpstr>
      <vt:lpstr>Histórico coronavírus</vt:lpstr>
      <vt:lpstr>Sobre o salto de espécies...</vt:lpstr>
      <vt:lpstr>SARS-CoV (Nov/2002)</vt:lpstr>
      <vt:lpstr>MERS-CoV</vt:lpstr>
      <vt:lpstr>SARS-CoV2 – COVID-19</vt:lpstr>
      <vt:lpstr>Erros e acertos?</vt:lpstr>
      <vt:lpstr>Erros...</vt:lpstr>
      <vt:lpstr>Acertos</vt:lpstr>
      <vt:lpstr>No Brasil </vt:lpstr>
      <vt:lpstr>https://ciis.fmrp.usp.br/covid19/</vt:lpstr>
      <vt:lpstr>http://www.ijsn.es.gov.br/observatorio-covid-19/nucleo-interinstitucional-de-estudos-epidemiologicos</vt:lpstr>
      <vt:lpstr>Apresentação do PowerPoint</vt:lpstr>
      <vt:lpstr>Fatores associados ao óbito hospitalar por COVID-19 no Espírito Santo, 2020.*</vt:lpstr>
      <vt:lpstr>Objetivo</vt:lpstr>
      <vt:lpstr>Métodos </vt:lpstr>
      <vt:lpstr>Resultados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Resultados do Inquérito Epidemiológico da COVID-19  </vt:lpstr>
      <vt:lpstr>Por que fazer um inquérito Epidemiologico? </vt:lpstr>
      <vt:lpstr>Crescimento População Positiva ES</vt:lpstr>
      <vt:lpstr>Perfil da população com positiva</vt:lpstr>
      <vt:lpstr>Perfil sócio demográfico das pessoas com testes positivos quando comparados com os negativos: Perfil</vt:lpstr>
      <vt:lpstr>Perfil sócio demográfico das pessoas com testes positivos quando comparados com os negativos: domicílio</vt:lpstr>
      <vt:lpstr>Perfil sócio demográfico das pessoas com testes positivos quando comparados com os negativos: Transporte</vt:lpstr>
      <vt:lpstr> Desigualdades reveladas </vt:lpstr>
      <vt:lpstr>Como nos preparar? </vt:lpstr>
      <vt:lpstr>Apresentação do PowerPoint</vt:lpstr>
      <vt:lpstr>Apresentação do PowerPoint</vt:lpstr>
      <vt:lpstr>Obrigada!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.Prioridades para pesquisa em COVID-19 e TB nos países de baixa e média renda</dc:title>
  <dc:creator>ethel maciel</dc:creator>
  <cp:lastModifiedBy>ethel maciel</cp:lastModifiedBy>
  <cp:revision>75</cp:revision>
  <dcterms:created xsi:type="dcterms:W3CDTF">2020-06-30T11:06:10Z</dcterms:created>
  <dcterms:modified xsi:type="dcterms:W3CDTF">2020-08-15T17:56:39Z</dcterms:modified>
</cp:coreProperties>
</file>