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72" r:id="rId14"/>
    <p:sldId id="280" r:id="rId15"/>
    <p:sldId id="281" r:id="rId16"/>
    <p:sldId id="282" r:id="rId17"/>
    <p:sldId id="290" r:id="rId18"/>
    <p:sldId id="291" r:id="rId19"/>
    <p:sldId id="283" r:id="rId20"/>
    <p:sldId id="284" r:id="rId21"/>
    <p:sldId id="285" r:id="rId22"/>
  </p:sldIdLst>
  <p:sldSz cx="12192000" cy="6858000"/>
  <p:notesSz cx="7559675" cy="10691813"/>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3"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pt-B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7"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pt-BR" sz="3200" b="0" strike="noStrike" spc="-1">
              <a:latin typeface="Arial"/>
            </a:endParaRPr>
          </a:p>
        </p:txBody>
      </p:sp>
      <p:sp>
        <p:nvSpPr>
          <p:cNvPr id="8"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pt-B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12"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t-BR" sz="3200" b="0" strike="noStrike" spc="-1">
              <a:latin typeface="Arial"/>
            </a:endParaRPr>
          </a:p>
        </p:txBody>
      </p:sp>
      <p:sp>
        <p:nvSpPr>
          <p:cNvPr id="13"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pt-BR" sz="3200" b="0" strike="noStrike" spc="-1">
              <a:latin typeface="Arial"/>
            </a:endParaRPr>
          </a:p>
        </p:txBody>
      </p:sp>
      <p:sp>
        <p:nvSpPr>
          <p:cNvPr id="14"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pt-BR" sz="3200" b="0" strike="noStrike" spc="-1">
              <a:latin typeface="Arial"/>
            </a:endParaRPr>
          </a:p>
        </p:txBody>
      </p:sp>
      <p:sp>
        <p:nvSpPr>
          <p:cNvPr id="17"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t-BR" sz="3200" b="0" strike="noStrike" spc="-1">
              <a:latin typeface="Arial"/>
            </a:endParaRPr>
          </a:p>
        </p:txBody>
      </p:sp>
      <p:sp>
        <p:nvSpPr>
          <p:cNvPr id="18"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t-BR" sz="3200" b="0" strike="noStrike" spc="-1">
              <a:latin typeface="Arial"/>
            </a:endParaRPr>
          </a:p>
        </p:txBody>
      </p:sp>
      <p:sp>
        <p:nvSpPr>
          <p:cNvPr id="2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t-BR" sz="3200" b="0" strike="noStrike" spc="-1">
              <a:latin typeface="Arial"/>
            </a:endParaRPr>
          </a:p>
        </p:txBody>
      </p:sp>
      <p:sp>
        <p:nvSpPr>
          <p:cNvPr id="22"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24"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pt-BR" sz="3200" b="0" strike="noStrike" spc="-1">
              <a:latin typeface="Arial"/>
            </a:endParaRPr>
          </a:p>
        </p:txBody>
      </p:sp>
      <p:sp>
        <p:nvSpPr>
          <p:cNvPr id="25"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27"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t-BR" sz="3200" b="0" strike="noStrike" spc="-1">
              <a:latin typeface="Arial"/>
            </a:endParaRPr>
          </a:p>
        </p:txBody>
      </p:sp>
      <p:sp>
        <p:nvSpPr>
          <p:cNvPr id="28"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t-BR" sz="3200" b="0" strike="noStrike" spc="-1">
              <a:latin typeface="Arial"/>
            </a:endParaRPr>
          </a:p>
        </p:txBody>
      </p:sp>
      <p:sp>
        <p:nvSpPr>
          <p:cNvPr id="29"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pt-BR" sz="3200" b="0" strike="noStrike" spc="-1">
              <a:latin typeface="Arial"/>
            </a:endParaRPr>
          </a:p>
        </p:txBody>
      </p:sp>
      <p:sp>
        <p:nvSpPr>
          <p:cNvPr id="30"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32"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pt-BR" sz="3200" b="0" strike="noStrike" spc="-1">
              <a:latin typeface="Arial"/>
            </a:endParaRPr>
          </a:p>
        </p:txBody>
      </p:sp>
      <p:sp>
        <p:nvSpPr>
          <p:cNvPr id="33"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pt-BR" sz="3200" b="0" strike="noStrike" spc="-1">
              <a:latin typeface="Arial"/>
            </a:endParaRPr>
          </a:p>
        </p:txBody>
      </p:sp>
      <p:sp>
        <p:nvSpPr>
          <p:cNvPr id="34"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pt-BR" sz="3200" b="0" strike="noStrike" spc="-1">
              <a:latin typeface="Arial"/>
            </a:endParaRPr>
          </a:p>
        </p:txBody>
      </p:sp>
      <p:sp>
        <p:nvSpPr>
          <p:cNvPr id="35"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pt-BR" sz="3200" b="0" strike="noStrike" spc="-1">
              <a:latin typeface="Arial"/>
            </a:endParaRPr>
          </a:p>
        </p:txBody>
      </p:sp>
      <p:sp>
        <p:nvSpPr>
          <p:cNvPr id="36"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pt-BR" sz="3200" b="0" strike="noStrike" spc="-1">
              <a:latin typeface="Arial"/>
            </a:endParaRPr>
          </a:p>
        </p:txBody>
      </p:sp>
      <p:sp>
        <p:nvSpPr>
          <p:cNvPr id="37"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41"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pt-BR"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43"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45"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pt-BR" sz="3200" b="0" strike="noStrike" spc="-1">
              <a:latin typeface="Arial"/>
            </a:endParaRPr>
          </a:p>
        </p:txBody>
      </p:sp>
      <p:sp>
        <p:nvSpPr>
          <p:cNvPr id="4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pt-BR"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5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t-BR" sz="3200" b="0" strike="noStrike" spc="-1">
              <a:latin typeface="Arial"/>
            </a:endParaRPr>
          </a:p>
        </p:txBody>
      </p:sp>
      <p:sp>
        <p:nvSpPr>
          <p:cNvPr id="5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pt-BR" sz="3200" b="0" strike="noStrike" spc="-1">
              <a:latin typeface="Arial"/>
            </a:endParaRPr>
          </a:p>
        </p:txBody>
      </p:sp>
      <p:sp>
        <p:nvSpPr>
          <p:cNvPr id="5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54"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pt-BR" sz="3200" b="0" strike="noStrike" spc="-1">
              <a:latin typeface="Arial"/>
            </a:endParaRPr>
          </a:p>
        </p:txBody>
      </p:sp>
      <p:sp>
        <p:nvSpPr>
          <p:cNvPr id="5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t-BR" sz="3200" b="0" strike="noStrike" spc="-1">
              <a:latin typeface="Arial"/>
            </a:endParaRPr>
          </a:p>
        </p:txBody>
      </p:sp>
      <p:sp>
        <p:nvSpPr>
          <p:cNvPr id="56"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5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t-BR" sz="3200" b="0" strike="noStrike" spc="-1">
              <a:latin typeface="Arial"/>
            </a:endParaRPr>
          </a:p>
        </p:txBody>
      </p:sp>
      <p:sp>
        <p:nvSpPr>
          <p:cNvPr id="59"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t-BR" sz="3200" b="0" strike="noStrike" spc="-1">
              <a:latin typeface="Arial"/>
            </a:endParaRPr>
          </a:p>
        </p:txBody>
      </p:sp>
      <p:sp>
        <p:nvSpPr>
          <p:cNvPr id="60"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62"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pt-BR" sz="3200" b="0" strike="noStrike" spc="-1">
              <a:latin typeface="Arial"/>
            </a:endParaRPr>
          </a:p>
        </p:txBody>
      </p:sp>
      <p:sp>
        <p:nvSpPr>
          <p:cNvPr id="63"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t-BR" sz="3200" b="0" strike="noStrike" spc="-1">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t-BR" sz="3200" b="0" strike="noStrike" spc="-1">
              <a:latin typeface="Arial"/>
            </a:endParaRPr>
          </a:p>
        </p:txBody>
      </p:sp>
      <p:sp>
        <p:nvSpPr>
          <p:cNvPr id="6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pt-BR" sz="3200" b="0" strike="noStrike" spc="-1">
              <a:latin typeface="Arial"/>
            </a:endParaRPr>
          </a:p>
        </p:txBody>
      </p:sp>
      <p:sp>
        <p:nvSpPr>
          <p:cNvPr id="68"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t-BR" sz="4400" b="0" strike="noStrike" spc="-1">
              <a:latin typeface="Arial"/>
            </a:endParaRPr>
          </a:p>
        </p:txBody>
      </p:sp>
      <p:sp>
        <p:nvSpPr>
          <p:cNvPr id="70"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pt-BR" sz="3200" b="0" strike="noStrike" spc="-1">
              <a:latin typeface="Arial"/>
            </a:endParaRPr>
          </a:p>
        </p:txBody>
      </p:sp>
      <p:sp>
        <p:nvSpPr>
          <p:cNvPr id="71"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pt-BR" sz="3200" b="0" strike="noStrike" spc="-1">
              <a:latin typeface="Arial"/>
            </a:endParaRPr>
          </a:p>
        </p:txBody>
      </p:sp>
      <p:sp>
        <p:nvSpPr>
          <p:cNvPr id="72"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pt-BR" sz="3200" b="0" strike="noStrike" spc="-1">
              <a:latin typeface="Arial"/>
            </a:endParaRPr>
          </a:p>
        </p:txBody>
      </p:sp>
      <p:sp>
        <p:nvSpPr>
          <p:cNvPr id="73"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pt-BR" sz="3200" b="0" strike="noStrike" spc="-1">
              <a:latin typeface="Arial"/>
            </a:endParaRPr>
          </a:p>
        </p:txBody>
      </p:sp>
      <p:sp>
        <p:nvSpPr>
          <p:cNvPr id="74"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pt-BR" sz="3200" b="0" strike="noStrike" spc="-1">
              <a:latin typeface="Arial"/>
            </a:endParaRPr>
          </a:p>
        </p:txBody>
      </p:sp>
      <p:sp>
        <p:nvSpPr>
          <p:cNvPr id="75"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080" cy="1144440"/>
          </a:xfrm>
          <a:prstGeom prst="rect">
            <a:avLst/>
          </a:prstGeom>
        </p:spPr>
        <p:txBody>
          <a:bodyPr lIns="0" tIns="0" rIns="0" bIns="0" anchor="ctr">
            <a:noAutofit/>
          </a:bodyPr>
          <a:lstStyle/>
          <a:p>
            <a:pPr algn="ctr"/>
            <a:r>
              <a:rPr lang="pt-BR" sz="1800" b="0" strike="noStrike" spc="-1">
                <a:latin typeface="Arial"/>
              </a:rPr>
              <a:t>Clique para editar o formato do texto do título</a:t>
            </a:r>
          </a:p>
        </p:txBody>
      </p:sp>
      <p:sp>
        <p:nvSpPr>
          <p:cNvPr id="3" name="PlaceHolder 2"/>
          <p:cNvSpPr>
            <a:spLocks noGrp="1"/>
          </p:cNvSpPr>
          <p:nvPr>
            <p:ph type="body"/>
          </p:nvPr>
        </p:nvSpPr>
        <p:spPr>
          <a:xfrm>
            <a:off x="609480" y="1604520"/>
            <a:ext cx="10972080" cy="3976920"/>
          </a:xfrm>
          <a:prstGeom prst="rect">
            <a:avLst/>
          </a:prstGeom>
        </p:spPr>
        <p:txBody>
          <a:bodyPr lIns="0" tIns="0" rIns="0" bIns="0">
            <a:normAutofit/>
          </a:bodyPr>
          <a:lstStyle/>
          <a:p>
            <a:pPr marL="432000" indent="-324000" algn="ctr">
              <a:spcBef>
                <a:spcPts val="1417"/>
              </a:spcBef>
              <a:buClr>
                <a:srgbClr val="000000"/>
              </a:buClr>
              <a:buSzPct val="45000"/>
              <a:buFont typeface="Wingdings" charset="2"/>
              <a:buChar char=""/>
            </a:pPr>
            <a:r>
              <a:rPr lang="pt-BR" sz="1800" b="0" strike="noStrike" spc="-1">
                <a:latin typeface="Arial"/>
              </a:rPr>
              <a:t>Clique para editar o formato do texto da estrutura de tópicos</a:t>
            </a:r>
          </a:p>
          <a:p>
            <a:pPr marL="864000" lvl="1" indent="-324000" algn="ctr">
              <a:spcBef>
                <a:spcPts val="1134"/>
              </a:spcBef>
              <a:buClr>
                <a:srgbClr val="000000"/>
              </a:buClr>
              <a:buSzPct val="75000"/>
              <a:buFont typeface="Symbol" charset="2"/>
              <a:buChar char=""/>
            </a:pPr>
            <a:r>
              <a:rPr lang="pt-BR" sz="1800" b="0" strike="noStrike" spc="-1">
                <a:latin typeface="Arial"/>
              </a:rPr>
              <a:t>2.º nível da estrutura de tópicos</a:t>
            </a:r>
          </a:p>
          <a:p>
            <a:pPr marL="1296000" lvl="2" indent="-288000" algn="ctr">
              <a:spcBef>
                <a:spcPts val="850"/>
              </a:spcBef>
              <a:buClr>
                <a:srgbClr val="000000"/>
              </a:buClr>
              <a:buSzPct val="45000"/>
              <a:buFont typeface="Wingdings" charset="2"/>
              <a:buChar char=""/>
            </a:pPr>
            <a:r>
              <a:rPr lang="pt-BR" sz="1800" b="0" strike="noStrike" spc="-1">
                <a:latin typeface="Arial"/>
              </a:rPr>
              <a:t>3.º nível da estrutura de tópicos</a:t>
            </a:r>
          </a:p>
          <a:p>
            <a:pPr marL="1728000" lvl="3" indent="-216000" algn="ctr">
              <a:spcBef>
                <a:spcPts val="567"/>
              </a:spcBef>
              <a:buClr>
                <a:srgbClr val="000000"/>
              </a:buClr>
              <a:buSzPct val="75000"/>
              <a:buFont typeface="Symbol" charset="2"/>
              <a:buChar char=""/>
            </a:pPr>
            <a:r>
              <a:rPr lang="pt-BR" sz="1800" b="0" strike="noStrike" spc="-1">
                <a:latin typeface="Arial"/>
              </a:rPr>
              <a:t>4.º nível da estrutura de tópicos</a:t>
            </a:r>
          </a:p>
          <a:p>
            <a:pPr marL="2160000" lvl="4" indent="-216000" algn="ctr">
              <a:spcBef>
                <a:spcPts val="283"/>
              </a:spcBef>
              <a:buClr>
                <a:srgbClr val="000000"/>
              </a:buClr>
              <a:buSzPct val="45000"/>
              <a:buFont typeface="Wingdings" charset="2"/>
              <a:buChar char=""/>
            </a:pPr>
            <a:r>
              <a:rPr lang="pt-BR" sz="1800" b="0" strike="noStrike" spc="-1">
                <a:latin typeface="Arial"/>
              </a:rPr>
              <a:t>5.º nível da estrutura de tópicos</a:t>
            </a:r>
          </a:p>
          <a:p>
            <a:pPr marL="2592000" lvl="5" indent="-216000" algn="ctr">
              <a:spcBef>
                <a:spcPts val="283"/>
              </a:spcBef>
              <a:buClr>
                <a:srgbClr val="000000"/>
              </a:buClr>
              <a:buSzPct val="45000"/>
              <a:buFont typeface="Wingdings" charset="2"/>
              <a:buChar char=""/>
            </a:pPr>
            <a:r>
              <a:rPr lang="pt-BR" sz="1800" b="0" strike="noStrike" spc="-1">
                <a:latin typeface="Arial"/>
              </a:rPr>
              <a:t>6.º nível da estrutura de tópicos</a:t>
            </a:r>
          </a:p>
          <a:p>
            <a:pPr marL="3024000" lvl="6" indent="-216000" algn="ctr">
              <a:spcBef>
                <a:spcPts val="283"/>
              </a:spcBef>
              <a:buClr>
                <a:srgbClr val="000000"/>
              </a:buClr>
              <a:buSzPct val="45000"/>
              <a:buFont typeface="Wingdings" charset="2"/>
              <a:buChar char=""/>
            </a:pPr>
            <a:r>
              <a:rPr lang="pt-BR" sz="1800" b="0" strike="noStrike" spc="-1">
                <a:latin typeface="Arial"/>
              </a:rPr>
              <a:t>7.º nível da estrutura de tópicos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pt-BR" sz="4400" b="0" strike="noStrike" spc="-1">
                <a:latin typeface="Arial"/>
              </a:rPr>
              <a:t>Clique para editar o formato do texto do título</a:t>
            </a:r>
          </a:p>
        </p:txBody>
      </p:sp>
      <p:sp>
        <p:nvSpPr>
          <p:cNvPr id="39"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pt-BR" sz="3200" b="0" strike="noStrike" spc="-1">
                <a:latin typeface="Arial"/>
              </a:rPr>
              <a:t>Clique para editar o formato do texto da estrutura de tópicos</a:t>
            </a:r>
          </a:p>
          <a:p>
            <a:pPr marL="864000" lvl="1" indent="-324000">
              <a:spcBef>
                <a:spcPts val="1134"/>
              </a:spcBef>
              <a:buClr>
                <a:srgbClr val="000000"/>
              </a:buClr>
              <a:buSzPct val="75000"/>
              <a:buFont typeface="Symbol" charset="2"/>
              <a:buChar char=""/>
            </a:pPr>
            <a:r>
              <a:rPr lang="pt-BR" sz="2800" b="0" strike="noStrike" spc="-1">
                <a:latin typeface="Arial"/>
              </a:rPr>
              <a:t>2.º nível da estrutura de tópicos</a:t>
            </a:r>
          </a:p>
          <a:p>
            <a:pPr marL="1296000" lvl="2" indent="-288000">
              <a:spcBef>
                <a:spcPts val="850"/>
              </a:spcBef>
              <a:buClr>
                <a:srgbClr val="000000"/>
              </a:buClr>
              <a:buSzPct val="45000"/>
              <a:buFont typeface="Wingdings" charset="2"/>
              <a:buChar char=""/>
            </a:pPr>
            <a:r>
              <a:rPr lang="pt-BR" sz="2400" b="0" strike="noStrike" spc="-1">
                <a:latin typeface="Arial"/>
              </a:rPr>
              <a:t>3.º nível da estrutura de tópicos</a:t>
            </a:r>
          </a:p>
          <a:p>
            <a:pPr marL="1728000" lvl="3" indent="-216000">
              <a:spcBef>
                <a:spcPts val="567"/>
              </a:spcBef>
              <a:buClr>
                <a:srgbClr val="000000"/>
              </a:buClr>
              <a:buSzPct val="75000"/>
              <a:buFont typeface="Symbol" charset="2"/>
              <a:buChar char=""/>
            </a:pPr>
            <a:r>
              <a:rPr lang="pt-BR" sz="2000" b="0" strike="noStrike" spc="-1">
                <a:latin typeface="Arial"/>
              </a:rPr>
              <a:t>4.º nível da estrutura de tópicos</a:t>
            </a:r>
          </a:p>
          <a:p>
            <a:pPr marL="2160000" lvl="4" indent="-216000">
              <a:spcBef>
                <a:spcPts val="283"/>
              </a:spcBef>
              <a:buClr>
                <a:srgbClr val="000000"/>
              </a:buClr>
              <a:buSzPct val="45000"/>
              <a:buFont typeface="Wingdings" charset="2"/>
              <a:buChar char=""/>
            </a:pPr>
            <a:r>
              <a:rPr lang="pt-BR" sz="2000" b="0" strike="noStrike" spc="-1">
                <a:latin typeface="Arial"/>
              </a:rPr>
              <a:t>5.º nível da estrutura de tópicos</a:t>
            </a:r>
          </a:p>
          <a:p>
            <a:pPr marL="2592000" lvl="5" indent="-216000">
              <a:spcBef>
                <a:spcPts val="283"/>
              </a:spcBef>
              <a:buClr>
                <a:srgbClr val="000000"/>
              </a:buClr>
              <a:buSzPct val="45000"/>
              <a:buFont typeface="Wingdings" charset="2"/>
              <a:buChar char=""/>
            </a:pPr>
            <a:r>
              <a:rPr lang="pt-BR" sz="2000" b="0" strike="noStrike" spc="-1">
                <a:latin typeface="Arial"/>
              </a:rPr>
              <a:t>6.º nível da estrutura de tópicos</a:t>
            </a:r>
          </a:p>
          <a:p>
            <a:pPr marL="3024000" lvl="6" indent="-216000">
              <a:spcBef>
                <a:spcPts val="283"/>
              </a:spcBef>
              <a:buClr>
                <a:srgbClr val="000000"/>
              </a:buClr>
              <a:buSzPct val="45000"/>
              <a:buFont typeface="Wingdings" charset="2"/>
              <a:buChar char=""/>
            </a:pPr>
            <a:r>
              <a:rPr lang="pt-BR" sz="2000" b="0" strike="noStrike" spc="-1">
                <a:latin typeface="Arial"/>
              </a:rPr>
              <a:t>7.º nível da estrutura de tópicos</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hyperlink" Target="http://legislacao.planalto.gov.br/legisla/legislacao.nsf/Viw_Identificacao/mpv%20928-2020?OpenDocument"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hyperlink" Target="http://legislacao.planalto.gov.br/legisla/legislacao.nsf/Viw_Identificacao/mpv%20944-2020?OpenDocument" TargetMode="Externa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hyperlink" Target="https://jus.com.br/artigos/auxilio-emergencial-lei-13-982-2020"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5" name="CustomShape 1"/>
          <p:cNvSpPr/>
          <p:nvPr/>
        </p:nvSpPr>
        <p:spPr>
          <a:xfrm>
            <a:off x="0" y="-65880"/>
            <a:ext cx="12023640" cy="139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pt-BR" sz="2800" b="1" strike="noStrike" spc="-1" dirty="0">
                <a:solidFill>
                  <a:schemeClr val="bg1"/>
                </a:solidFill>
                <a:latin typeface="Times New Roman"/>
                <a:ea typeface="Noto Sans CJK SC"/>
              </a:rPr>
              <a:t>A Pandemia de Covid-19: Significado e Superação</a:t>
            </a:r>
            <a:endParaRPr lang="pt-BR" sz="2800" b="0" strike="noStrike" spc="-1" dirty="0">
              <a:solidFill>
                <a:schemeClr val="bg1"/>
              </a:solidFill>
              <a:latin typeface="Arial"/>
            </a:endParaRPr>
          </a:p>
          <a:p>
            <a:pPr algn="ctr">
              <a:lnSpc>
                <a:spcPct val="100000"/>
              </a:lnSpc>
            </a:pPr>
            <a:endParaRPr lang="pt-BR" sz="2800" b="0" strike="noStrike" spc="-1" dirty="0">
              <a:latin typeface="Arial"/>
            </a:endParaRPr>
          </a:p>
        </p:txBody>
      </p:sp>
      <p:sp>
        <p:nvSpPr>
          <p:cNvPr id="116" name="CustomShape 2"/>
          <p:cNvSpPr/>
          <p:nvPr/>
        </p:nvSpPr>
        <p:spPr>
          <a:xfrm>
            <a:off x="1800000" y="5570280"/>
            <a:ext cx="8783280" cy="118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90000"/>
              </a:lnSpc>
            </a:pPr>
            <a:r>
              <a:rPr lang="pt-BR" sz="1500" b="1" strike="noStrike" spc="-1" dirty="0">
                <a:solidFill>
                  <a:schemeClr val="bg1"/>
                </a:solidFill>
                <a:latin typeface="Times New Roman"/>
                <a:ea typeface="DejaVu Sans"/>
              </a:rPr>
              <a:t>Mediação:</a:t>
            </a:r>
            <a:endParaRPr lang="pt-BR" sz="1500" b="0" strike="noStrike" spc="-1" dirty="0">
              <a:solidFill>
                <a:schemeClr val="bg1"/>
              </a:solidFill>
              <a:latin typeface="Arial"/>
            </a:endParaRPr>
          </a:p>
          <a:p>
            <a:pPr algn="ctr">
              <a:lnSpc>
                <a:spcPct val="90000"/>
              </a:lnSpc>
            </a:pPr>
            <a:r>
              <a:rPr lang="pt-BR" sz="1500" b="1" strike="noStrike" spc="-1" dirty="0">
                <a:solidFill>
                  <a:schemeClr val="bg1"/>
                </a:solidFill>
                <a:latin typeface="Times New Roman"/>
                <a:ea typeface="DejaVu Sans"/>
              </a:rPr>
              <a:t>Prof. Dr. Roberto Kennedy Gomes Franco</a:t>
            </a:r>
            <a:endParaRPr lang="pt-BR" sz="1500" b="0" strike="noStrike" spc="-1" dirty="0">
              <a:solidFill>
                <a:schemeClr val="bg1"/>
              </a:solidFill>
              <a:latin typeface="Arial"/>
            </a:endParaRPr>
          </a:p>
          <a:p>
            <a:pPr algn="ctr">
              <a:lnSpc>
                <a:spcPct val="90000"/>
              </a:lnSpc>
            </a:pPr>
            <a:r>
              <a:rPr lang="pt-BR" sz="1500" b="1" strike="noStrike" spc="-1" dirty="0">
                <a:solidFill>
                  <a:schemeClr val="bg1"/>
                </a:solidFill>
                <a:latin typeface="Times New Roman"/>
                <a:ea typeface="DejaVu Sans"/>
              </a:rPr>
              <a:t>Grupo Interdisciplinar Marxista/GIM/UNILAB</a:t>
            </a:r>
            <a:endParaRPr lang="pt-BR" sz="1500" b="0" strike="noStrike" spc="-1" dirty="0">
              <a:solidFill>
                <a:schemeClr val="bg1"/>
              </a:solidFill>
              <a:latin typeface="Arial"/>
            </a:endParaRPr>
          </a:p>
          <a:p>
            <a:pPr algn="ctr">
              <a:lnSpc>
                <a:spcPct val="90000"/>
              </a:lnSpc>
            </a:pPr>
            <a:r>
              <a:rPr lang="pt-BR" sz="1500" b="1" strike="noStrike" spc="-1" dirty="0">
                <a:solidFill>
                  <a:schemeClr val="bg1"/>
                </a:solidFill>
                <a:latin typeface="Times New Roman"/>
                <a:ea typeface="DejaVu Sans"/>
              </a:rPr>
              <a:t>Grupo de Estudos com os Povos Indígenas/GEPI/UNILAB</a:t>
            </a:r>
            <a:endParaRPr lang="pt-BR" sz="1500" b="0" strike="noStrike" spc="-1" dirty="0">
              <a:solidFill>
                <a:schemeClr val="bg1"/>
              </a:solidFill>
              <a:latin typeface="Arial"/>
            </a:endParaRPr>
          </a:p>
          <a:p>
            <a:pPr algn="ctr">
              <a:lnSpc>
                <a:spcPct val="90000"/>
              </a:lnSpc>
            </a:pPr>
            <a:r>
              <a:rPr lang="pt-BR" sz="1500" b="1" strike="noStrike" spc="-1" dirty="0">
                <a:solidFill>
                  <a:schemeClr val="bg1"/>
                </a:solidFill>
                <a:latin typeface="Times New Roman"/>
                <a:ea typeface="DejaVu Sans"/>
              </a:rPr>
              <a:t>Universidade Federal da Integração Internacional da Lusofonia Afro-Brasileira – UNILAB</a:t>
            </a:r>
            <a:endParaRPr lang="pt-BR" sz="1500" b="0" strike="noStrike" spc="-1" dirty="0">
              <a:solidFill>
                <a:schemeClr val="bg1"/>
              </a:solidFill>
              <a:latin typeface="Arial"/>
            </a:endParaRPr>
          </a:p>
        </p:txBody>
      </p:sp>
      <p:pic>
        <p:nvPicPr>
          <p:cNvPr id="117" name="Imagem 116"/>
          <p:cNvPicPr/>
          <p:nvPr/>
        </p:nvPicPr>
        <p:blipFill>
          <a:blip r:embed="rId2"/>
          <a:stretch/>
        </p:blipFill>
        <p:spPr>
          <a:xfrm>
            <a:off x="3095040" y="632340"/>
            <a:ext cx="6001920" cy="4751280"/>
          </a:xfrm>
          <a:prstGeom prst="rect">
            <a:avLst/>
          </a:prstGeom>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8" name="CustomShape 1"/>
          <p:cNvSpPr/>
          <p:nvPr/>
        </p:nvSpPr>
        <p:spPr>
          <a:xfrm>
            <a:off x="717451" y="1603080"/>
            <a:ext cx="10846191" cy="286086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endParaRPr lang="pt-BR" sz="1800" b="0" strike="noStrike" spc="-1" dirty="0">
              <a:latin typeface="Arial"/>
            </a:endParaRPr>
          </a:p>
          <a:p>
            <a:pPr algn="ctr">
              <a:lnSpc>
                <a:spcPct val="100000"/>
              </a:lnSpc>
            </a:pPr>
            <a:r>
              <a:rPr lang="pt-BR" sz="4400" b="1" i="1" strike="noStrike" spc="-1" dirty="0">
                <a:solidFill>
                  <a:schemeClr val="bg1"/>
                </a:solidFill>
                <a:latin typeface="Times New Roman"/>
                <a:ea typeface="Calibri"/>
              </a:rPr>
              <a:t>Objetivamos analisar os impactos da pandemia de Covid-19 para a vida da classe trabalhadora brasileira.</a:t>
            </a:r>
            <a:endParaRPr lang="pt-BR" sz="4400" b="0" strike="noStrike" spc="-1" dirty="0">
              <a:solidFill>
                <a:schemeClr val="bg1"/>
              </a:solidFill>
              <a:latin typeface="Arial"/>
            </a:endParaRPr>
          </a:p>
          <a:p>
            <a:pPr algn="ctr">
              <a:lnSpc>
                <a:spcPct val="100000"/>
              </a:lnSpc>
            </a:pPr>
            <a:endParaRPr lang="pt-BR" sz="3000" b="0" strike="noStrike" spc="-1" dirty="0">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9" name="CustomShape 1"/>
          <p:cNvSpPr/>
          <p:nvPr/>
        </p:nvSpPr>
        <p:spPr>
          <a:xfrm>
            <a:off x="0" y="-144000"/>
            <a:ext cx="12191760" cy="729285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pt-BR" sz="1800" b="0" strike="noStrike" spc="-1" dirty="0">
              <a:solidFill>
                <a:schemeClr val="bg1"/>
              </a:solidFill>
              <a:latin typeface="Arial"/>
            </a:endParaRPr>
          </a:p>
          <a:p>
            <a:pPr algn="ctr">
              <a:lnSpc>
                <a:spcPct val="100000"/>
              </a:lnSpc>
            </a:pPr>
            <a:endParaRPr lang="pt-BR" sz="1800" b="0" strike="noStrike" spc="-1" dirty="0">
              <a:solidFill>
                <a:schemeClr val="bg1"/>
              </a:solidFill>
              <a:latin typeface="Arial"/>
            </a:endParaRPr>
          </a:p>
          <a:p>
            <a:pPr algn="ctr">
              <a:lnSpc>
                <a:spcPct val="100000"/>
              </a:lnSpc>
            </a:pPr>
            <a:r>
              <a:rPr lang="pt-BR" sz="3600" b="0" strike="noStrike" spc="-1" dirty="0">
                <a:solidFill>
                  <a:schemeClr val="bg1"/>
                </a:solidFill>
                <a:latin typeface="Times New Roman"/>
                <a:ea typeface="DejaVu Sans"/>
              </a:rPr>
              <a:t>Ao problematizarmos, sob o ponto de vista do materialismo histórico-dialético,  a experiência corporal de adoecimento decorrente da COVID-19 aprendemos aspectos importantes da trajetória humana. </a:t>
            </a:r>
          </a:p>
          <a:p>
            <a:pPr algn="ctr">
              <a:lnSpc>
                <a:spcPct val="100000"/>
              </a:lnSpc>
            </a:pPr>
            <a:endParaRPr lang="pt-BR" sz="3600" b="0" strike="noStrike" spc="-1" dirty="0">
              <a:solidFill>
                <a:schemeClr val="bg1"/>
              </a:solidFill>
              <a:latin typeface="Arial"/>
            </a:endParaRPr>
          </a:p>
          <a:p>
            <a:pPr algn="ctr">
              <a:lnSpc>
                <a:spcPct val="100000"/>
              </a:lnSpc>
            </a:pPr>
            <a:r>
              <a:rPr lang="pt-BR" sz="3600" b="0" strike="noStrike" spc="-1" dirty="0">
                <a:solidFill>
                  <a:schemeClr val="bg1"/>
                </a:solidFill>
                <a:latin typeface="Times New Roman"/>
                <a:ea typeface="DejaVu Sans"/>
              </a:rPr>
              <a:t>Exemplo disso são as lembranças da hanseníase (lepra), sífilis, peste bubônica (peste negra) e tuberculose, das doenças trazidas pelos colonizadores para a América e África, entre outras experiências de adoecimento como a Sida/Aids e o Ebola, que radicalmente metamorfosearam as circunstâncias de saúde dos corpos das pessoas.</a:t>
            </a:r>
            <a:endParaRPr lang="pt-BR" sz="3600" b="0" strike="noStrike" spc="-1" dirty="0">
              <a:solidFill>
                <a:schemeClr val="bg1"/>
              </a:solidFill>
              <a:latin typeface="Arial"/>
            </a:endParaRPr>
          </a:p>
          <a:p>
            <a:pPr algn="ctr">
              <a:lnSpc>
                <a:spcPct val="100000"/>
              </a:lnSpc>
            </a:pPr>
            <a:r>
              <a:rPr lang="pt-BR" sz="3600" b="0" strike="noStrike" spc="-1" dirty="0">
                <a:solidFill>
                  <a:srgbClr val="FF0000"/>
                </a:solidFill>
                <a:latin typeface="Times New Roman"/>
                <a:ea typeface="DejaVu Sans"/>
              </a:rPr>
              <a:t> </a:t>
            </a:r>
            <a:endParaRPr lang="pt-BR" sz="3600" b="0" strike="noStrike" spc="-1" dirty="0">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0" name="CustomShape 1"/>
          <p:cNvSpPr/>
          <p:nvPr/>
        </p:nvSpPr>
        <p:spPr>
          <a:xfrm>
            <a:off x="261257" y="602033"/>
            <a:ext cx="11654971" cy="550774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pt-BR" sz="3200" b="0" strike="noStrike" spc="-1" dirty="0">
                <a:solidFill>
                  <a:schemeClr val="bg1"/>
                </a:solidFill>
                <a:latin typeface="Times New Roman"/>
                <a:ea typeface="DejaVu Sans"/>
              </a:rPr>
              <a:t>Nestes termos, o adoecimento em Tempos de Covid-19 é porta de entrada para a compreensão das mazelas vividas em nossa sociedade, isto porque, na produção material da existência, o fenecimento corporal instaura grande ameaça à própria continuidade da vida. </a:t>
            </a:r>
          </a:p>
          <a:p>
            <a:pPr algn="ctr">
              <a:lnSpc>
                <a:spcPct val="100000"/>
              </a:lnSpc>
            </a:pPr>
            <a:endParaRPr lang="pt-BR" sz="3200" spc="-1" dirty="0">
              <a:solidFill>
                <a:schemeClr val="bg1"/>
              </a:solidFill>
              <a:latin typeface="Times New Roman"/>
            </a:endParaRPr>
          </a:p>
          <a:p>
            <a:pPr algn="ctr">
              <a:lnSpc>
                <a:spcPct val="100000"/>
              </a:lnSpc>
            </a:pPr>
            <a:endParaRPr lang="pt-BR" sz="3200" b="0" strike="noStrike" spc="-1" dirty="0">
              <a:solidFill>
                <a:schemeClr val="bg1"/>
              </a:solidFill>
              <a:latin typeface="Arial"/>
            </a:endParaRPr>
          </a:p>
          <a:p>
            <a:pPr algn="ctr">
              <a:lnSpc>
                <a:spcPct val="100000"/>
              </a:lnSpc>
            </a:pPr>
            <a:r>
              <a:rPr lang="pt-BR" sz="3200" b="0" strike="noStrike" spc="-1" dirty="0">
                <a:solidFill>
                  <a:schemeClr val="bg1"/>
                </a:solidFill>
                <a:latin typeface="Times New Roman"/>
                <a:ea typeface="DejaVu Sans"/>
              </a:rPr>
              <a:t>Ficam evidentes, pelos dados até aqui divulgados sobre a Covid-19 o caráter de classe do adoecimento, o que denota o grau de complexidade que o processo saúde-doença delineia na sociabilidade do Capital, onde o lucro e o acúmulo de riquezas é mais importante do que a saúde coletiva.</a:t>
            </a:r>
            <a:endParaRPr lang="pt-BR" sz="3200" b="0" strike="noStrike" spc="-1" dirty="0">
              <a:solidFill>
                <a:schemeClr val="bg1"/>
              </a:solidFill>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1" name="CustomShape 1"/>
          <p:cNvSpPr/>
          <p:nvPr/>
        </p:nvSpPr>
        <p:spPr>
          <a:xfrm>
            <a:off x="1153080" y="1488240"/>
            <a:ext cx="9661320" cy="415353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pt-BR" sz="4400" b="0" strike="noStrike" spc="-1" dirty="0">
                <a:solidFill>
                  <a:schemeClr val="bg1"/>
                </a:solidFill>
                <a:latin typeface="Times New Roman"/>
                <a:ea typeface="DejaVu Sans"/>
              </a:rPr>
              <a:t>Então, como arma crítica da economia política, “o adoecimento, nesse sentido, reproduz as contradições de classe da sociabilidade do Capital.” </a:t>
            </a:r>
            <a:endParaRPr lang="pt-BR" sz="4400" b="0" strike="noStrike" spc="-1" dirty="0">
              <a:solidFill>
                <a:schemeClr val="bg1"/>
              </a:solidFill>
              <a:latin typeface="Arial"/>
            </a:endParaRPr>
          </a:p>
          <a:p>
            <a:pPr algn="ctr">
              <a:lnSpc>
                <a:spcPct val="100000"/>
              </a:lnSpc>
            </a:pPr>
            <a:r>
              <a:rPr lang="pt-BR" sz="4400" b="0" strike="noStrike" spc="-1" dirty="0">
                <a:solidFill>
                  <a:schemeClr val="bg1"/>
                </a:solidFill>
                <a:latin typeface="Times New Roman"/>
                <a:ea typeface="DejaVu Sans"/>
              </a:rPr>
              <a:t>                               (BOLTANSKI, 2004).</a:t>
            </a:r>
            <a:endParaRPr lang="pt-BR" sz="4400" b="0" strike="noStrike" spc="-1" dirty="0">
              <a:solidFill>
                <a:schemeClr val="bg1"/>
              </a:solidFill>
              <a:latin typeface="Arial"/>
            </a:endParaRPr>
          </a:p>
          <a:p>
            <a:pPr algn="ctr">
              <a:lnSpc>
                <a:spcPct val="100000"/>
              </a:lnSpc>
            </a:pPr>
            <a:endParaRPr lang="pt-BR" sz="4400" b="0" strike="noStrike" spc="-1" dirty="0">
              <a:solidFill>
                <a:schemeClr val="bg1"/>
              </a:solidFill>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2" name="CustomShape 1"/>
          <p:cNvSpPr/>
          <p:nvPr/>
        </p:nvSpPr>
        <p:spPr>
          <a:xfrm>
            <a:off x="297542" y="57592"/>
            <a:ext cx="11596915" cy="680040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just"/>
            <a:r>
              <a:rPr lang="pt-BR" sz="3600" b="0" strike="noStrike" spc="-1" dirty="0">
                <a:solidFill>
                  <a:schemeClr val="bg1"/>
                </a:solidFill>
                <a:latin typeface="Times New Roman"/>
                <a:ea typeface="DejaVu Sans"/>
              </a:rPr>
              <a:t>Temos assim um aprofundamento dos antagonismos da relação trabalho assalariado e capital.</a:t>
            </a:r>
            <a:endParaRPr lang="pt-BR" sz="3600" b="0" strike="noStrike" spc="-1" dirty="0">
              <a:solidFill>
                <a:schemeClr val="bg1"/>
              </a:solidFill>
              <a:latin typeface="Arial"/>
            </a:endParaRPr>
          </a:p>
          <a:p>
            <a:pPr algn="just"/>
            <a:r>
              <a:rPr lang="pt-BR" sz="3600" b="0" strike="noStrike" spc="-1" dirty="0">
                <a:solidFill>
                  <a:schemeClr val="bg1"/>
                </a:solidFill>
                <a:latin typeface="Times New Roman"/>
                <a:ea typeface="DejaVu Sans"/>
              </a:rPr>
              <a:t>Os fatores são os mais diversos, a saber, reestruturação produtiva, aliada ao desenvolvimento tecnológico que substitui em larga escala o trabalho vivo pelo trabalho morto , </a:t>
            </a:r>
            <a:r>
              <a:rPr lang="pt-BR" sz="3600" b="0" strike="noStrike" spc="-1" dirty="0" err="1">
                <a:solidFill>
                  <a:schemeClr val="bg1"/>
                </a:solidFill>
                <a:latin typeface="Times New Roman"/>
                <a:ea typeface="DejaVu Sans"/>
              </a:rPr>
              <a:t>uberização</a:t>
            </a:r>
            <a:r>
              <a:rPr lang="pt-BR" sz="3600" b="0" strike="noStrike" spc="-1" dirty="0">
                <a:solidFill>
                  <a:schemeClr val="bg1"/>
                </a:solidFill>
                <a:latin typeface="Times New Roman"/>
                <a:ea typeface="DejaVu Sans"/>
              </a:rPr>
              <a:t>/terceirização e flexibilização das leis trabalhistas, fato que intensifica a exploração e a precarização por meio do e sobre o trabalho, esfacelamento dos movimentos sociais e dilapidação do patrimônio público por privatizações, que culminam com a redução do Estado na oferta de serviços sociais básicos, como a educação e a saúde.</a:t>
            </a:r>
            <a:endParaRPr lang="pt-BR" sz="4000" b="0" strike="noStrike" spc="-1" dirty="0">
              <a:solidFill>
                <a:schemeClr val="bg1"/>
              </a:solidFill>
              <a:latin typeface="Arial"/>
            </a:endParaRPr>
          </a:p>
          <a:p>
            <a:pPr algn="ctr">
              <a:lnSpc>
                <a:spcPct val="100000"/>
              </a:lnSpc>
            </a:pPr>
            <a:endParaRPr lang="pt-BR" sz="4000" b="0" strike="noStrike" spc="-1" dirty="0">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 name="CustomShape 1"/>
          <p:cNvSpPr/>
          <p:nvPr/>
        </p:nvSpPr>
        <p:spPr>
          <a:xfrm>
            <a:off x="573313" y="2176216"/>
            <a:ext cx="11045373" cy="144509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pt-BR" sz="4400" b="0" strike="noStrike" spc="-1" dirty="0">
                <a:solidFill>
                  <a:schemeClr val="bg1"/>
                </a:solidFill>
                <a:latin typeface="Arimo;arial"/>
                <a:ea typeface="DejaVu Sans"/>
              </a:rPr>
              <a:t>Este novo padrão de acumulação capitalista, impôs cortes públicos em saúde. </a:t>
            </a:r>
            <a:endParaRPr lang="pt-BR" sz="4400" b="0" strike="noStrike" spc="-1" dirty="0">
              <a:solidFill>
                <a:schemeClr val="bg1"/>
              </a:solidFill>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4" name="CustomShape 1"/>
          <p:cNvSpPr/>
          <p:nvPr/>
        </p:nvSpPr>
        <p:spPr>
          <a:xfrm>
            <a:off x="827314" y="982998"/>
            <a:ext cx="10908686" cy="4153530"/>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endParaRPr lang="pt-BR" sz="2400" b="0" strike="noStrike" spc="-1" dirty="0">
              <a:solidFill>
                <a:schemeClr val="bg1"/>
              </a:solidFill>
              <a:latin typeface="Arial"/>
            </a:endParaRPr>
          </a:p>
          <a:p>
            <a:pPr algn="just"/>
            <a:r>
              <a:rPr lang="pt-BR" sz="4000" b="0" strike="noStrike" spc="-1" dirty="0">
                <a:solidFill>
                  <a:schemeClr val="bg1"/>
                </a:solidFill>
                <a:latin typeface="Times New Roman" panose="02020603050405020304" pitchFamily="18" charset="0"/>
                <a:ea typeface="DejaVu Sans"/>
                <a:cs typeface="Times New Roman" panose="02020603050405020304" pitchFamily="18" charset="0"/>
              </a:rPr>
              <a:t>No setor privado, além da precarização dos planos/seguros de saúde corporativos, houve um corte nos investimentos das próprias empresas capitalistas de saúde (hospitais, planos de saúde etc.), visando, entre outros objetivos, garantir maior lucratividade nas redes privadas de hospitais.</a:t>
            </a:r>
            <a:endParaRPr lang="pt-BR" sz="4000" b="0" strike="noStrike" spc="-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5" name="TextShape 1"/>
          <p:cNvSpPr txBox="1"/>
          <p:nvPr/>
        </p:nvSpPr>
        <p:spPr>
          <a:xfrm>
            <a:off x="936000" y="546426"/>
            <a:ext cx="10008000" cy="4616417"/>
          </a:xfrm>
          <a:prstGeom prst="rect">
            <a:avLst/>
          </a:prstGeom>
          <a:noFill/>
          <a:ln>
            <a:noFill/>
          </a:ln>
        </p:spPr>
        <p:txBody>
          <a:bodyPr lIns="90000" tIns="45000" rIns="90000" bIns="45000">
            <a:noAutofit/>
          </a:bodyPr>
          <a:lstStyle/>
          <a:p>
            <a:pPr algn="just"/>
            <a:r>
              <a:rPr lang="pt-BR" sz="2800" spc="-1" dirty="0">
                <a:solidFill>
                  <a:schemeClr val="bg1"/>
                </a:solidFill>
                <a:latin typeface="Times New Roman" panose="02020603050405020304" pitchFamily="18" charset="0"/>
                <a:cs typeface="Times New Roman" panose="02020603050405020304" pitchFamily="18" charset="0"/>
              </a:rPr>
              <a:t>Dados de</a:t>
            </a:r>
            <a:r>
              <a:rPr lang="pt-BR" sz="2800" b="0" strike="noStrike" spc="-1" dirty="0">
                <a:solidFill>
                  <a:schemeClr val="bg1"/>
                </a:solidFill>
                <a:latin typeface="Times New Roman" panose="02020603050405020304" pitchFamily="18" charset="0"/>
                <a:cs typeface="Times New Roman" panose="02020603050405020304" pitchFamily="18" charset="0"/>
              </a:rPr>
              <a:t> 2018 do portal da Agência Brasil (da Empresa Brasileira de Comunicação, EBC) informam que a “Confederação Nacional dos Municípios (CNM) aponta que o Brasil perdeu, nos últimos dez anos, mais de 41 mil leitos hospitalares no âmbito do Sistema Único de Saúde (SUS).  Em 2008, o total de leitos na rede pública era de 344.573. Em 2018, o total chegava a 303.185”. Nesse mesmo período, aumentou em 18.300 unidades o número de leitos na rede privada de saúde, o que mostra que em todo esse período, na sequência da crise de 2008, houve um aumento de privatização do atendimento de saúde no Brasil..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6" name="TextShape 1"/>
          <p:cNvSpPr txBox="1"/>
          <p:nvPr/>
        </p:nvSpPr>
        <p:spPr>
          <a:xfrm>
            <a:off x="950067" y="1493764"/>
            <a:ext cx="10008000" cy="3870471"/>
          </a:xfrm>
          <a:prstGeom prst="rect">
            <a:avLst/>
          </a:prstGeom>
          <a:noFill/>
          <a:ln>
            <a:noFill/>
          </a:ln>
        </p:spPr>
        <p:txBody>
          <a:bodyPr lIns="90000" tIns="45000" rIns="90000" bIns="45000">
            <a:noAutofit/>
          </a:bodyPr>
          <a:lstStyle/>
          <a:p>
            <a:pPr algn="ctr"/>
            <a:r>
              <a:rPr lang="pt-BR" sz="2800" spc="-1" dirty="0">
                <a:solidFill>
                  <a:schemeClr val="bg1"/>
                </a:solidFill>
                <a:latin typeface="Times New Roman" panose="02020603050405020304" pitchFamily="18" charset="0"/>
                <a:cs typeface="Times New Roman" panose="02020603050405020304" pitchFamily="18" charset="0"/>
              </a:rPr>
              <a:t>A</a:t>
            </a:r>
            <a:r>
              <a:rPr lang="pt-BR" sz="2800" b="0" strike="noStrike" spc="-1" dirty="0">
                <a:solidFill>
                  <a:schemeClr val="bg1"/>
                </a:solidFill>
                <a:latin typeface="Times New Roman" panose="02020603050405020304" pitchFamily="18" charset="0"/>
                <a:cs typeface="Times New Roman" panose="02020603050405020304" pitchFamily="18" charset="0"/>
              </a:rPr>
              <a:t>lém disso, é visível que crescimento do setor privado de saúde em número de leitos não substituiu tudo o que foi fechado na saúde pública. Entre os mais de 41 mil fechados no SUS e os 18.300 abertos no setor privado, resta uma diferença de mais de 23 mil leitos. Portanto, em 10 anos, apesar do aumento da população brasileira de 192 milhões (2008) para 209 milhões (2018), no seu todo, o sistema de saúde (público e privado somado) perdeu 23 mil leitos. </a:t>
            </a:r>
            <a:r>
              <a:rPr lang="pt-BR" sz="2800" b="0" u="sng" strike="noStrike" spc="-1" dirty="0">
                <a:solidFill>
                  <a:schemeClr val="bg1"/>
                </a:solidFill>
                <a:uFillTx/>
                <a:latin typeface="Times New Roman" panose="02020603050405020304" pitchFamily="18" charset="0"/>
                <a:cs typeface="Times New Roman" panose="02020603050405020304" pitchFamily="18" charset="0"/>
              </a:rPr>
              <a:t>O portal da Agência Brasil observa: “o equivalente a seis leitos fechados por dia durante um período de dez anos”</a:t>
            </a:r>
            <a:endParaRPr lang="pt-BR" sz="2800" b="0" strike="noStrike" spc="-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7" name="TextShape 1"/>
          <p:cNvSpPr txBox="1"/>
          <p:nvPr/>
        </p:nvSpPr>
        <p:spPr>
          <a:xfrm>
            <a:off x="725714" y="748222"/>
            <a:ext cx="10638972" cy="5130064"/>
          </a:xfrm>
          <a:prstGeom prst="rect">
            <a:avLst/>
          </a:prstGeom>
          <a:noFill/>
          <a:ln>
            <a:noFill/>
          </a:ln>
        </p:spPr>
        <p:txBody>
          <a:bodyPr lIns="90000" tIns="45000" rIns="90000" bIns="45000">
            <a:noAutofit/>
          </a:bodyPr>
          <a:lstStyle/>
          <a:p>
            <a:pPr algn="ctr"/>
            <a:r>
              <a:rPr lang="pt-BR" sz="2800" b="0" strike="noStrike" spc="-1" dirty="0">
                <a:solidFill>
                  <a:schemeClr val="bg1"/>
                </a:solidFill>
                <a:latin typeface="Times New Roman" panose="02020603050405020304" pitchFamily="18" charset="0"/>
                <a:cs typeface="Times New Roman" panose="02020603050405020304" pitchFamily="18" charset="0"/>
              </a:rPr>
              <a:t>Para a realidade dos EUA, segundo a Associação Hospitalar Estadunidense, o número de leitos hospitalares sofreu um espantoso declínio de 39% entre 1981 e 1999. O objetivo era elevar os lucros através de um aumento no “censo” (calculado a partir do número de leitos ocupados). O resultado disso é que há apenas 45.000 leitos de UTI disponíveis para lidar com a avalanche projetada de casos graves e críticos de </a:t>
            </a:r>
            <a:r>
              <a:rPr lang="pt-BR" sz="2800" b="0" strike="noStrike" spc="-1" dirty="0" err="1">
                <a:solidFill>
                  <a:schemeClr val="bg1"/>
                </a:solidFill>
                <a:latin typeface="Times New Roman" panose="02020603050405020304" pitchFamily="18" charset="0"/>
                <a:cs typeface="Times New Roman" panose="02020603050405020304" pitchFamily="18" charset="0"/>
              </a:rPr>
              <a:t>coronavírus</a:t>
            </a:r>
            <a:r>
              <a:rPr lang="pt-BR" sz="2800" b="0" strike="noStrike" spc="-1" dirty="0">
                <a:solidFill>
                  <a:schemeClr val="bg1"/>
                </a:solidFill>
                <a:latin typeface="Times New Roman" panose="02020603050405020304" pitchFamily="18" charset="0"/>
                <a:cs typeface="Times New Roman" panose="02020603050405020304" pitchFamily="18" charset="0"/>
              </a:rPr>
              <a:t>.</a:t>
            </a:r>
          </a:p>
          <a:p>
            <a:pPr algn="ctr"/>
            <a:r>
              <a:rPr lang="pt-BR" sz="2800" b="0" strike="noStrike" spc="-1" dirty="0">
                <a:solidFill>
                  <a:schemeClr val="bg1"/>
                </a:solidFill>
                <a:latin typeface="Times New Roman" panose="02020603050405020304" pitchFamily="18" charset="0"/>
                <a:ea typeface="Noto Sans CJK SC"/>
                <a:cs typeface="Times New Roman" panose="02020603050405020304" pitchFamily="18" charset="0"/>
              </a:rPr>
              <a:t> Os departamentos municipais e estaduais de saúde – a primeira (e vital) linha de defesa – dispõem hoje de equipes 25% menores do que doze anos atrás, quanto ocorreu a crise financeira. Além disso, ao longo da última década o orçamento dos Centros de Controle e Prevenção de Doenças caiu 10% em termos reais. </a:t>
            </a:r>
            <a:endParaRPr lang="pt-BR" sz="2800" b="0" strike="noStrike" spc="-1" dirty="0">
              <a:solidFill>
                <a:schemeClr val="bg1"/>
              </a:solidFill>
              <a:latin typeface="Times New Roman" panose="02020603050405020304" pitchFamily="18" charset="0"/>
              <a:cs typeface="Times New Roman" panose="02020603050405020304" pitchFamily="18" charset="0"/>
            </a:endParaRPr>
          </a:p>
          <a:p>
            <a:pPr algn="ctr"/>
            <a:endParaRPr lang="pt-BR" sz="2800" spc="-1" dirty="0">
              <a:solidFill>
                <a:schemeClr val="bg1"/>
              </a:solidFill>
              <a:latin typeface="Times New Roman" panose="02020603050405020304" pitchFamily="18" charset="0"/>
              <a:cs typeface="Times New Roman" panose="02020603050405020304" pitchFamily="18" charset="0"/>
            </a:endParaRPr>
          </a:p>
          <a:p>
            <a:pPr algn="ctr"/>
            <a:endParaRPr lang="pt-BR" sz="2800" b="0" strike="noStrike" spc="-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3" name="CustomShape 1"/>
          <p:cNvSpPr/>
          <p:nvPr/>
        </p:nvSpPr>
        <p:spPr>
          <a:xfrm>
            <a:off x="661182" y="2304000"/>
            <a:ext cx="10044332" cy="2306870"/>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pt-BR" sz="4800" b="0" strike="noStrike" spc="-1" dirty="0">
                <a:solidFill>
                  <a:schemeClr val="bg1"/>
                </a:solidFill>
                <a:latin typeface="Times New Roman"/>
                <a:ea typeface="DejaVu Sans"/>
              </a:rPr>
              <a:t>Tudo isso, nos leva à problemática dos impactos da pandemia de Covid-19 para a vida da classe trabalhadora brasileira.</a:t>
            </a:r>
            <a:endParaRPr lang="pt-BR" sz="4800" b="0" strike="noStrike" spc="-1" dirty="0">
              <a:solidFill>
                <a:schemeClr val="bg1"/>
              </a:solidFill>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1" name="CustomShape 1"/>
          <p:cNvSpPr/>
          <p:nvPr/>
        </p:nvSpPr>
        <p:spPr>
          <a:xfrm>
            <a:off x="216000" y="1436040"/>
            <a:ext cx="11807640" cy="218709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endParaRPr lang="pt-BR" sz="1800" b="0" strike="noStrike" spc="-1" dirty="0">
              <a:solidFill>
                <a:schemeClr val="bg1"/>
              </a:solidFill>
              <a:latin typeface="Arial"/>
            </a:endParaRPr>
          </a:p>
          <a:p>
            <a:pPr algn="ctr">
              <a:lnSpc>
                <a:spcPct val="200000"/>
              </a:lnSpc>
            </a:pPr>
            <a:r>
              <a:rPr lang="pt-BR" sz="3200" b="0" strike="noStrike" spc="-1" dirty="0">
                <a:solidFill>
                  <a:schemeClr val="bg1"/>
                </a:solidFill>
                <a:latin typeface="Times New Roman"/>
                <a:ea typeface="DejaVu Sans"/>
              </a:rPr>
              <a:t>Leis trabalhista no contexto da Covid-19:</a:t>
            </a:r>
            <a:endParaRPr lang="pt-BR" sz="3200" b="0" strike="noStrike" spc="-1" dirty="0">
              <a:solidFill>
                <a:schemeClr val="bg1"/>
              </a:solidFill>
              <a:latin typeface="Arial"/>
            </a:endParaRPr>
          </a:p>
          <a:p>
            <a:pPr algn="ctr">
              <a:lnSpc>
                <a:spcPct val="200000"/>
              </a:lnSpc>
            </a:pPr>
            <a:r>
              <a:rPr lang="pt-BR" sz="3200" b="0" strike="noStrike" spc="-1" dirty="0">
                <a:solidFill>
                  <a:schemeClr val="bg1"/>
                </a:solidFill>
                <a:latin typeface="Times New Roman"/>
                <a:ea typeface="DejaVu Sans"/>
              </a:rPr>
              <a:t>http://www4.planalto.gov.br/legislacao/portal-legis/legislacao-covid-19</a:t>
            </a:r>
            <a:endParaRPr lang="pt-BR" sz="3200" b="0" strike="noStrike" spc="-1" dirty="0">
              <a:solidFill>
                <a:schemeClr val="bg1"/>
              </a:solidFill>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2" name="CustomShape 1"/>
          <p:cNvSpPr/>
          <p:nvPr/>
        </p:nvSpPr>
        <p:spPr>
          <a:xfrm>
            <a:off x="216000" y="1436040"/>
            <a:ext cx="11807640" cy="913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pt-BR" sz="1800" b="0" strike="noStrike" spc="-1">
              <a:latin typeface="Arial"/>
            </a:endParaRPr>
          </a:p>
          <a:p>
            <a:pPr algn="just">
              <a:lnSpc>
                <a:spcPct val="200000"/>
              </a:lnSpc>
            </a:pPr>
            <a:endParaRPr lang="pt-BR" sz="1800" b="0" strike="noStrike" spc="-1">
              <a:latin typeface="Arial"/>
            </a:endParaRPr>
          </a:p>
        </p:txBody>
      </p:sp>
      <p:sp>
        <p:nvSpPr>
          <p:cNvPr id="143" name="CustomShape 2"/>
          <p:cNvSpPr/>
          <p:nvPr/>
        </p:nvSpPr>
        <p:spPr>
          <a:xfrm>
            <a:off x="216000" y="1436040"/>
            <a:ext cx="11807640" cy="359472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pt-BR" sz="2800" b="1" u="sng" strike="noStrike" spc="-1" dirty="0">
                <a:solidFill>
                  <a:schemeClr val="bg1"/>
                </a:solidFill>
                <a:uFillTx/>
                <a:latin typeface="Times New Roman" panose="02020603050405020304" pitchFamily="18" charset="0"/>
                <a:ea typeface="DejaVu Sans"/>
                <a:cs typeface="Times New Roman" panose="02020603050405020304" pitchFamily="18" charset="0"/>
              </a:rPr>
              <a:t>MEDIDA PROVISÓRIA 927 (</a:t>
            </a:r>
            <a:r>
              <a:rPr lang="pt-BR" sz="2800" b="1" u="sng" strike="noStrike" spc="-1" dirty="0">
                <a:solidFill>
                  <a:schemeClr val="bg1"/>
                </a:solidFill>
                <a:latin typeface="Times New Roman" panose="02020603050405020304" pitchFamily="18" charset="0"/>
                <a:ea typeface="DejaVu Sans"/>
                <a:cs typeface="Times New Roman" panose="02020603050405020304" pitchFamily="18" charset="0"/>
              </a:rPr>
              <a:t>22/03/2020)</a:t>
            </a:r>
            <a:endParaRPr lang="pt-BR" sz="2800" b="1" u="sng" strike="noStrike" spc="-1" dirty="0">
              <a:solidFill>
                <a:schemeClr val="bg1"/>
              </a:solidFill>
              <a:latin typeface="Times New Roman" panose="02020603050405020304" pitchFamily="18" charset="0"/>
              <a:cs typeface="Times New Roman" panose="02020603050405020304" pitchFamily="18" charset="0"/>
            </a:endParaRPr>
          </a:p>
          <a:p>
            <a:pPr algn="ctr">
              <a:lnSpc>
                <a:spcPct val="100000"/>
              </a:lnSpc>
            </a:pPr>
            <a:endParaRPr lang="pt-BR" sz="2800" b="0" strike="noStrike" spc="-1" dirty="0">
              <a:solidFill>
                <a:schemeClr val="bg1"/>
              </a:solidFill>
              <a:latin typeface="Times New Roman" panose="02020603050405020304" pitchFamily="18" charset="0"/>
              <a:ea typeface="DejaVu Sans"/>
              <a:cs typeface="Times New Roman" panose="02020603050405020304" pitchFamily="18" charset="0"/>
            </a:endParaRPr>
          </a:p>
          <a:p>
            <a:pPr algn="ctr">
              <a:lnSpc>
                <a:spcPct val="100000"/>
              </a:lnSpc>
            </a:pPr>
            <a:r>
              <a:rPr lang="pt-BR" sz="2800" b="0" strike="noStrike" spc="-1" dirty="0">
                <a:solidFill>
                  <a:schemeClr val="bg1"/>
                </a:solidFill>
                <a:latin typeface="Times New Roman" panose="02020603050405020304" pitchFamily="18" charset="0"/>
                <a:ea typeface="DejaVu Sans"/>
                <a:cs typeface="Times New Roman" panose="02020603050405020304" pitchFamily="18" charset="0"/>
              </a:rPr>
              <a:t>Dispõe sobre as medidas trabalhistas para enfrentamento do estado de calamidade pública reconhecido pelo Decreto Legislativo nº 6, de 20 de março de 2020, e da emergência de saúde pública de importância internacional decorrente da pandemia da Covid-19; altera as Leis </a:t>
            </a:r>
            <a:r>
              <a:rPr lang="pt-BR" sz="2800" b="0" strike="noStrike" spc="-1" dirty="0" err="1">
                <a:solidFill>
                  <a:schemeClr val="bg1"/>
                </a:solidFill>
                <a:latin typeface="Times New Roman" panose="02020603050405020304" pitchFamily="18" charset="0"/>
                <a:ea typeface="DejaVu Sans"/>
                <a:cs typeface="Times New Roman" panose="02020603050405020304" pitchFamily="18" charset="0"/>
              </a:rPr>
              <a:t>nºs</a:t>
            </a:r>
            <a:r>
              <a:rPr lang="pt-BR" sz="2800" b="0" strike="noStrike" spc="-1" dirty="0">
                <a:solidFill>
                  <a:schemeClr val="bg1"/>
                </a:solidFill>
                <a:latin typeface="Times New Roman" panose="02020603050405020304" pitchFamily="18" charset="0"/>
                <a:ea typeface="DejaVu Sans"/>
                <a:cs typeface="Times New Roman" panose="02020603050405020304" pitchFamily="18" charset="0"/>
              </a:rPr>
              <a:t> 8.212, de 24 de julho de 1991, e 13.979, de 6 de fevereiro de 2020; e dá outras providências.</a:t>
            </a:r>
            <a:endParaRPr lang="pt-BR" sz="2800" b="0" strike="noStrike" spc="-1" dirty="0">
              <a:solidFill>
                <a:schemeClr val="bg1"/>
              </a:solidFill>
              <a:latin typeface="Times New Roman" panose="02020603050405020304" pitchFamily="18" charset="0"/>
              <a:cs typeface="Times New Roman" panose="02020603050405020304" pitchFamily="18" charset="0"/>
            </a:endParaRPr>
          </a:p>
          <a:p>
            <a:pPr algn="ctr">
              <a:lnSpc>
                <a:spcPct val="150000"/>
              </a:lnSpc>
            </a:pPr>
            <a:endParaRPr lang="pt-BR" sz="2400" b="0" strike="noStrike" spc="-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4" name="CustomShape 1"/>
          <p:cNvSpPr/>
          <p:nvPr/>
        </p:nvSpPr>
        <p:spPr>
          <a:xfrm>
            <a:off x="216000" y="1436040"/>
            <a:ext cx="11807640" cy="353797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pt-BR" sz="3200" b="0" u="sng" strike="noStrike" spc="-1" dirty="0">
                <a:solidFill>
                  <a:schemeClr val="bg1"/>
                </a:solidFill>
                <a:uFillTx/>
                <a:latin typeface="Times New Roman" panose="02020603050405020304" pitchFamily="18" charset="0"/>
                <a:ea typeface="DejaVu Sans"/>
                <a:cs typeface="Times New Roman" panose="02020603050405020304" pitchFamily="18" charset="0"/>
                <a:hlinkClick r:id="rId2">
                  <a:extLst>
                    <a:ext uri="{A12FA001-AC4F-418D-AE19-62706E023703}">
                      <ahyp:hlinkClr xmlns:ahyp="http://schemas.microsoft.com/office/drawing/2018/hyperlinkcolor" val="tx"/>
                    </a:ext>
                  </a:extLst>
                </a:hlinkClick>
              </a:rPr>
              <a:t>MEDIDA PROVISÓRIA Nº 928, DE 23 DE MARÇO DE 2020</a:t>
            </a:r>
            <a:endParaRPr lang="pt-BR" sz="3200" b="0" u="sng" strike="noStrike" spc="-1" dirty="0">
              <a:solidFill>
                <a:schemeClr val="bg1"/>
              </a:solidFill>
              <a:uFillTx/>
              <a:latin typeface="Times New Roman" panose="02020603050405020304" pitchFamily="18" charset="0"/>
              <a:ea typeface="DejaVu Sans"/>
              <a:cs typeface="Times New Roman" panose="02020603050405020304" pitchFamily="18" charset="0"/>
            </a:endParaRPr>
          </a:p>
          <a:p>
            <a:pPr algn="ctr">
              <a:lnSpc>
                <a:spcPct val="100000"/>
              </a:lnSpc>
            </a:pPr>
            <a:endParaRPr lang="pt-BR" sz="3200" b="0" strike="noStrike" spc="-1" dirty="0">
              <a:solidFill>
                <a:schemeClr val="bg1"/>
              </a:solidFill>
              <a:latin typeface="Times New Roman" panose="02020603050405020304" pitchFamily="18" charset="0"/>
              <a:cs typeface="Times New Roman" panose="02020603050405020304" pitchFamily="18" charset="0"/>
            </a:endParaRPr>
          </a:p>
          <a:p>
            <a:pPr algn="ctr">
              <a:lnSpc>
                <a:spcPct val="100000"/>
              </a:lnSpc>
            </a:pPr>
            <a:r>
              <a:rPr lang="pt-BR" sz="3200" b="0" strike="noStrike" spc="-1" dirty="0">
                <a:solidFill>
                  <a:schemeClr val="bg1"/>
                </a:solidFill>
                <a:latin typeface="Times New Roman" panose="02020603050405020304" pitchFamily="18" charset="0"/>
                <a:ea typeface="DejaVu Sans"/>
                <a:cs typeface="Times New Roman" panose="02020603050405020304" pitchFamily="18" charset="0"/>
              </a:rPr>
              <a:t>Altera a Lei nº 13.979, de 6 de fevereiro de 2020, que dispõe sobre as medidas para enfrentamento da emergência de saúde pública de importância internacional decorrente do </a:t>
            </a:r>
            <a:r>
              <a:rPr lang="pt-BR" sz="3200" b="0" strike="noStrike" spc="-1" dirty="0" err="1">
                <a:solidFill>
                  <a:schemeClr val="bg1"/>
                </a:solidFill>
                <a:latin typeface="Times New Roman" panose="02020603050405020304" pitchFamily="18" charset="0"/>
                <a:ea typeface="DejaVu Sans"/>
                <a:cs typeface="Times New Roman" panose="02020603050405020304" pitchFamily="18" charset="0"/>
              </a:rPr>
              <a:t>coronavírus</a:t>
            </a:r>
            <a:r>
              <a:rPr lang="pt-BR" sz="3200" b="0" strike="noStrike" spc="-1" dirty="0">
                <a:solidFill>
                  <a:schemeClr val="bg1"/>
                </a:solidFill>
                <a:latin typeface="Times New Roman" panose="02020603050405020304" pitchFamily="18" charset="0"/>
                <a:ea typeface="DejaVu Sans"/>
                <a:cs typeface="Times New Roman" panose="02020603050405020304" pitchFamily="18" charset="0"/>
              </a:rPr>
              <a:t> responsável pelo surto de 2019, e revoga o art. 18 da Medida Provisória nº 927, de 22 de março de 2020.</a:t>
            </a:r>
            <a:endParaRPr lang="pt-BR" sz="3200" b="0" strike="noStrike" spc="-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ustomShape 1">
            <a:extLst>
              <a:ext uri="{FF2B5EF4-FFF2-40B4-BE49-F238E27FC236}">
                <a16:creationId xmlns:a16="http://schemas.microsoft.com/office/drawing/2014/main" id="{D814EF23-6797-4D94-AA79-79B519742853}"/>
              </a:ext>
            </a:extLst>
          </p:cNvPr>
          <p:cNvSpPr/>
          <p:nvPr/>
        </p:nvSpPr>
        <p:spPr>
          <a:xfrm>
            <a:off x="168812" y="634651"/>
            <a:ext cx="11901268" cy="610377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pt-BR" sz="2400" b="0" i="0" dirty="0">
                <a:solidFill>
                  <a:schemeClr val="bg1"/>
                </a:solidFill>
                <a:effectLst/>
                <a:latin typeface="Ubuntu"/>
              </a:rPr>
              <a:t>“Art. 2º  Durante o estado de calamidade pública a que se refere o art. 1º, o empregado e o empregador poderão celebrar </a:t>
            </a:r>
            <a:r>
              <a:rPr lang="pt-BR" sz="2400" b="1" i="0" dirty="0">
                <a:solidFill>
                  <a:schemeClr val="bg1"/>
                </a:solidFill>
                <a:effectLst/>
                <a:latin typeface="Ubuntu"/>
              </a:rPr>
              <a:t>acordo individual</a:t>
            </a:r>
            <a:r>
              <a:rPr lang="pt-BR" sz="2400" b="0" i="0" dirty="0">
                <a:solidFill>
                  <a:schemeClr val="bg1"/>
                </a:solidFill>
                <a:effectLst/>
                <a:latin typeface="Ubuntu"/>
              </a:rPr>
              <a:t> escrito, a fim de garantir a permanência do vínculo empregatício, que terá preponderância sobre os demais instrumentos normativos, legais e negociais, respeitados os limites estabelecidos na Constituição.”</a:t>
            </a:r>
          </a:p>
          <a:p>
            <a:pPr>
              <a:lnSpc>
                <a:spcPct val="100000"/>
              </a:lnSpc>
            </a:pPr>
            <a:endParaRPr lang="pt-BR" sz="2400" strike="noStrike" spc="-1" dirty="0">
              <a:solidFill>
                <a:schemeClr val="bg1"/>
              </a:solidFill>
              <a:latin typeface="Ubuntu"/>
              <a:cs typeface="Times New Roman" panose="02020603050405020304" pitchFamily="18" charset="0"/>
            </a:endParaRPr>
          </a:p>
          <a:p>
            <a:pPr algn="just" fontAlgn="base"/>
            <a:r>
              <a:rPr lang="pt-BR" sz="2000" b="0" i="0" dirty="0">
                <a:solidFill>
                  <a:schemeClr val="bg1"/>
                </a:solidFill>
                <a:effectLst/>
                <a:latin typeface="Ubuntu"/>
              </a:rPr>
              <a:t>Nos termos do art. 3º,</a:t>
            </a:r>
          </a:p>
          <a:p>
            <a:pPr algn="just" fontAlgn="base"/>
            <a:r>
              <a:rPr lang="pt-BR" sz="2000" b="0" i="0" dirty="0">
                <a:solidFill>
                  <a:schemeClr val="bg1"/>
                </a:solidFill>
                <a:effectLst/>
                <a:latin typeface="Ubuntu"/>
              </a:rPr>
              <a:t>“Para enfrentamento dos efeitos econômicos decorrentes do estado de calamidade pública e para preservação do emprego e da renda, </a:t>
            </a:r>
            <a:r>
              <a:rPr lang="pt-BR" sz="2000" b="1" i="0" dirty="0">
                <a:solidFill>
                  <a:schemeClr val="bg1"/>
                </a:solidFill>
                <a:effectLst/>
                <a:latin typeface="inherit"/>
              </a:rPr>
              <a:t>poderão ser adotadas pelos empregadores</a:t>
            </a:r>
            <a:r>
              <a:rPr lang="pt-BR" sz="2000" b="0" i="0" dirty="0">
                <a:solidFill>
                  <a:schemeClr val="bg1"/>
                </a:solidFill>
                <a:effectLst/>
                <a:latin typeface="Ubuntu"/>
              </a:rPr>
              <a:t>, dentre outras, as seguintes medidas:</a:t>
            </a:r>
          </a:p>
          <a:p>
            <a:pPr algn="just" fontAlgn="base"/>
            <a:r>
              <a:rPr lang="pt-BR" sz="2000" b="0" i="0" dirty="0">
                <a:solidFill>
                  <a:schemeClr val="bg1"/>
                </a:solidFill>
                <a:effectLst/>
                <a:latin typeface="Ubuntu"/>
              </a:rPr>
              <a:t>I – o teletrabalho;</a:t>
            </a:r>
          </a:p>
          <a:p>
            <a:pPr algn="just" fontAlgn="base"/>
            <a:r>
              <a:rPr lang="pt-BR" sz="2000" b="0" i="0" dirty="0">
                <a:solidFill>
                  <a:schemeClr val="bg1"/>
                </a:solidFill>
                <a:effectLst/>
                <a:latin typeface="Ubuntu"/>
              </a:rPr>
              <a:t>II – a antecipação de férias individuais;</a:t>
            </a:r>
          </a:p>
          <a:p>
            <a:pPr algn="just" fontAlgn="base"/>
            <a:r>
              <a:rPr lang="pt-BR" sz="2000" b="0" i="0" dirty="0">
                <a:solidFill>
                  <a:schemeClr val="bg1"/>
                </a:solidFill>
                <a:effectLst/>
                <a:latin typeface="Ubuntu"/>
              </a:rPr>
              <a:t>III – a concessão de férias coletivas;</a:t>
            </a:r>
          </a:p>
          <a:p>
            <a:pPr algn="just" fontAlgn="base"/>
            <a:r>
              <a:rPr lang="pt-BR" sz="2000" b="0" i="0" dirty="0">
                <a:solidFill>
                  <a:schemeClr val="bg1"/>
                </a:solidFill>
                <a:effectLst/>
                <a:latin typeface="Ubuntu"/>
              </a:rPr>
              <a:t>IV – o aproveitamento e a antecipação de feriados;</a:t>
            </a:r>
          </a:p>
          <a:p>
            <a:pPr algn="just" fontAlgn="base"/>
            <a:r>
              <a:rPr lang="pt-BR" sz="2000" b="0" i="0" dirty="0">
                <a:solidFill>
                  <a:schemeClr val="bg1"/>
                </a:solidFill>
                <a:effectLst/>
                <a:latin typeface="Ubuntu"/>
              </a:rPr>
              <a:t>V – o banco de horas;</a:t>
            </a:r>
          </a:p>
          <a:p>
            <a:pPr algn="just" fontAlgn="base"/>
            <a:r>
              <a:rPr lang="pt-BR" sz="2000" b="0" i="0" dirty="0">
                <a:solidFill>
                  <a:schemeClr val="bg1"/>
                </a:solidFill>
                <a:effectLst/>
                <a:latin typeface="Ubuntu"/>
              </a:rPr>
              <a:t>VI – a suspensão de exigências administrativas em segurança e saúde no trabalho;</a:t>
            </a:r>
          </a:p>
          <a:p>
            <a:pPr algn="just" fontAlgn="base"/>
            <a:r>
              <a:rPr lang="pt-BR" sz="2000" b="0" i="0" dirty="0">
                <a:solidFill>
                  <a:schemeClr val="bg1"/>
                </a:solidFill>
                <a:effectLst/>
                <a:latin typeface="Ubuntu"/>
              </a:rPr>
              <a:t>VII – o direcionamento do trabalhador para qualificação; e</a:t>
            </a:r>
          </a:p>
          <a:p>
            <a:pPr algn="just" fontAlgn="base"/>
            <a:r>
              <a:rPr lang="pt-BR" sz="2000" b="0" i="0" dirty="0">
                <a:solidFill>
                  <a:schemeClr val="bg1"/>
                </a:solidFill>
                <a:effectLst/>
                <a:latin typeface="Ubuntu"/>
              </a:rPr>
              <a:t>VIII – o diferimento do recolhimento do Fundo de Garantia do Tempo de Serviço – FGTS.”</a:t>
            </a:r>
          </a:p>
          <a:p>
            <a:pPr>
              <a:lnSpc>
                <a:spcPct val="100000"/>
              </a:lnSpc>
            </a:pPr>
            <a:endParaRPr lang="pt-BR" sz="2000" b="0" strike="noStrike" spc="-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5812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ustomShape 1">
            <a:extLst>
              <a:ext uri="{FF2B5EF4-FFF2-40B4-BE49-F238E27FC236}">
                <a16:creationId xmlns:a16="http://schemas.microsoft.com/office/drawing/2014/main" id="{C94D5885-7D5F-4182-ACC3-276A0275DE9E}"/>
              </a:ext>
            </a:extLst>
          </p:cNvPr>
          <p:cNvSpPr/>
          <p:nvPr/>
        </p:nvSpPr>
        <p:spPr>
          <a:xfrm>
            <a:off x="590842" y="1028548"/>
            <a:ext cx="10691447" cy="341684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pt-BR" sz="2800" b="0" i="0" dirty="0">
                <a:solidFill>
                  <a:schemeClr val="bg1"/>
                </a:solidFill>
                <a:effectLst/>
                <a:latin typeface="Times New Roman" panose="02020603050405020304" pitchFamily="18" charset="0"/>
                <a:cs typeface="Times New Roman" panose="02020603050405020304" pitchFamily="18" charset="0"/>
              </a:rPr>
              <a:t>No art. 29 encontra-se uma das maiores maldades da MP. Além de manter os trabalhadores em atividade, com redução de direitos e aumento dos riscos, a MP declara que eventual contaminação do empregado pelo </a:t>
            </a:r>
            <a:r>
              <a:rPr lang="pt-BR" sz="2800" b="0" i="0" dirty="0" err="1">
                <a:solidFill>
                  <a:schemeClr val="bg1"/>
                </a:solidFill>
                <a:effectLst/>
                <a:latin typeface="Times New Roman" panose="02020603050405020304" pitchFamily="18" charset="0"/>
                <a:cs typeface="Times New Roman" panose="02020603050405020304" pitchFamily="18" charset="0"/>
              </a:rPr>
              <a:t>coronavírus</a:t>
            </a:r>
            <a:r>
              <a:rPr lang="pt-BR" sz="2800" b="0" i="0" dirty="0">
                <a:solidFill>
                  <a:schemeClr val="bg1"/>
                </a:solidFill>
                <a:effectLst/>
                <a:latin typeface="Times New Roman" panose="02020603050405020304" pitchFamily="18" charset="0"/>
                <a:cs typeface="Times New Roman" panose="02020603050405020304" pitchFamily="18" charset="0"/>
              </a:rPr>
              <a:t> (covid-19) não é considerada uma doença ocupacional, fazendo com que caiba ao empregado produzir a prova (que é impossível) de que o contágio se efetivou no trabalho e não em outro local.</a:t>
            </a:r>
            <a:endParaRPr lang="pt-BR" sz="2400" b="0" strike="noStrike" spc="-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2315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5" name="CustomShape 1"/>
          <p:cNvSpPr/>
          <p:nvPr/>
        </p:nvSpPr>
        <p:spPr>
          <a:xfrm>
            <a:off x="216000" y="746718"/>
            <a:ext cx="11807640" cy="626128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pt-BR" sz="2800" b="1" u="sng" strike="noStrike" spc="-1" dirty="0">
                <a:solidFill>
                  <a:schemeClr val="bg1"/>
                </a:solidFill>
                <a:latin typeface="Times New Roman" panose="02020603050405020304" pitchFamily="18" charset="0"/>
                <a:ea typeface="DejaVu Sans"/>
                <a:cs typeface="Times New Roman" panose="02020603050405020304" pitchFamily="18" charset="0"/>
              </a:rPr>
              <a:t>MEDIDA PROVISÓRIA No 936, DE 1o DE ABRIL DE 2020</a:t>
            </a:r>
            <a:endParaRPr lang="pt-BR" sz="2800" b="1" u="sng" strike="noStrike" spc="-1" dirty="0">
              <a:solidFill>
                <a:schemeClr val="bg1"/>
              </a:solidFill>
              <a:latin typeface="Times New Roman" panose="02020603050405020304" pitchFamily="18" charset="0"/>
              <a:cs typeface="Times New Roman" panose="02020603050405020304" pitchFamily="18" charset="0"/>
            </a:endParaRPr>
          </a:p>
          <a:p>
            <a:pPr algn="ctr">
              <a:lnSpc>
                <a:spcPct val="100000"/>
              </a:lnSpc>
            </a:pPr>
            <a:endParaRPr lang="pt-BR" sz="2800" b="0" strike="noStrike" spc="-1" dirty="0">
              <a:solidFill>
                <a:schemeClr val="bg1"/>
              </a:solidFill>
              <a:latin typeface="Times New Roman" panose="02020603050405020304" pitchFamily="18" charset="0"/>
              <a:ea typeface="DejaVu Sans"/>
              <a:cs typeface="Times New Roman" panose="02020603050405020304" pitchFamily="18" charset="0"/>
            </a:endParaRPr>
          </a:p>
          <a:p>
            <a:pPr algn="ctr">
              <a:lnSpc>
                <a:spcPct val="100000"/>
              </a:lnSpc>
            </a:pPr>
            <a:r>
              <a:rPr lang="pt-BR" sz="2800" b="0" strike="noStrike" spc="-1" dirty="0">
                <a:solidFill>
                  <a:schemeClr val="bg1"/>
                </a:solidFill>
                <a:latin typeface="Times New Roman" panose="02020603050405020304" pitchFamily="18" charset="0"/>
                <a:ea typeface="DejaVu Sans"/>
                <a:cs typeface="Times New Roman" panose="02020603050405020304" pitchFamily="18" charset="0"/>
              </a:rPr>
              <a:t>Institui o Programa Emergencial de Manutenção do Emprego e da Renda e dispõe sobre medidas trabalhistas complementares para enfrentamento do estado de calamidade pública reconhecido pelo Decreto Legislativo no 6, de 20 de março de 2020, e da emergência de saúde pública de importância internacional decorrente do </a:t>
            </a:r>
            <a:r>
              <a:rPr lang="pt-BR" sz="2800" b="0" strike="noStrike" spc="-1" dirty="0" err="1">
                <a:solidFill>
                  <a:schemeClr val="bg1"/>
                </a:solidFill>
                <a:latin typeface="Times New Roman" panose="02020603050405020304" pitchFamily="18" charset="0"/>
                <a:ea typeface="DejaVu Sans"/>
                <a:cs typeface="Times New Roman" panose="02020603050405020304" pitchFamily="18" charset="0"/>
              </a:rPr>
              <a:t>coronavírus</a:t>
            </a:r>
            <a:r>
              <a:rPr lang="pt-BR" sz="2800" b="0" strike="noStrike" spc="-1" dirty="0">
                <a:solidFill>
                  <a:schemeClr val="bg1"/>
                </a:solidFill>
                <a:latin typeface="Times New Roman" panose="02020603050405020304" pitchFamily="18" charset="0"/>
                <a:ea typeface="DejaVu Sans"/>
                <a:cs typeface="Times New Roman" panose="02020603050405020304" pitchFamily="18" charset="0"/>
              </a:rPr>
              <a:t> (covid-19), de que trata a Lei no 13.97.</a:t>
            </a:r>
          </a:p>
          <a:p>
            <a:pPr algn="ctr">
              <a:lnSpc>
                <a:spcPct val="100000"/>
              </a:lnSpc>
            </a:pPr>
            <a:endParaRPr lang="pt-BR" sz="2800" spc="-1" dirty="0">
              <a:solidFill>
                <a:schemeClr val="bg1"/>
              </a:solidFill>
              <a:latin typeface="Times New Roman" panose="02020603050405020304" pitchFamily="18" charset="0"/>
              <a:cs typeface="Times New Roman" panose="02020603050405020304" pitchFamily="18" charset="0"/>
            </a:endParaRPr>
          </a:p>
          <a:p>
            <a:pPr algn="ctr">
              <a:lnSpc>
                <a:spcPct val="100000"/>
              </a:lnSpc>
            </a:pPr>
            <a:r>
              <a:rPr lang="pt-BR" sz="2800" b="1" u="sng" spc="-1" dirty="0">
                <a:solidFill>
                  <a:schemeClr val="bg1"/>
                </a:solidFill>
                <a:latin typeface="Times New Roman" panose="02020603050405020304" pitchFamily="18" charset="0"/>
                <a:cs typeface="Times New Roman" panose="02020603050405020304" pitchFamily="18" charset="0"/>
              </a:rPr>
              <a:t>Em síntese:</a:t>
            </a:r>
            <a:r>
              <a:rPr lang="pt-BR" sz="2800" spc="-1" dirty="0">
                <a:solidFill>
                  <a:schemeClr val="bg1"/>
                </a:solidFill>
                <a:latin typeface="Times New Roman" panose="02020603050405020304" pitchFamily="18" charset="0"/>
                <a:cs typeface="Times New Roman" panose="02020603050405020304" pitchFamily="18" charset="0"/>
              </a:rPr>
              <a:t> </a:t>
            </a:r>
          </a:p>
          <a:p>
            <a:pPr algn="ctr">
              <a:lnSpc>
                <a:spcPct val="100000"/>
              </a:lnSpc>
            </a:pPr>
            <a:r>
              <a:rPr lang="pt-BR" sz="2800" spc="-1" dirty="0">
                <a:solidFill>
                  <a:schemeClr val="bg1"/>
                </a:solidFill>
                <a:latin typeface="Times New Roman" panose="02020603050405020304" pitchFamily="18" charset="0"/>
                <a:cs typeface="Times New Roman" panose="02020603050405020304" pitchFamily="18" charset="0"/>
              </a:rPr>
              <a:t>Estabelece o pagamento de Benefício Emergencial de Preservação do Emprego e Renda;</a:t>
            </a:r>
          </a:p>
          <a:p>
            <a:pPr algn="ctr">
              <a:lnSpc>
                <a:spcPct val="100000"/>
              </a:lnSpc>
            </a:pPr>
            <a:r>
              <a:rPr lang="pt-BR" sz="2800" spc="-1" dirty="0">
                <a:solidFill>
                  <a:schemeClr val="bg1"/>
                </a:solidFill>
                <a:latin typeface="Times New Roman" panose="02020603050405020304" pitchFamily="18" charset="0"/>
                <a:cs typeface="Times New Roman" panose="02020603050405020304" pitchFamily="18" charset="0"/>
              </a:rPr>
              <a:t>Redução proporcional de Jornada de Trabalho e de salários;</a:t>
            </a:r>
          </a:p>
          <a:p>
            <a:pPr algn="ctr">
              <a:lnSpc>
                <a:spcPct val="100000"/>
              </a:lnSpc>
            </a:pPr>
            <a:r>
              <a:rPr lang="pt-BR" sz="2800" spc="-1" dirty="0">
                <a:solidFill>
                  <a:schemeClr val="bg1"/>
                </a:solidFill>
                <a:latin typeface="Times New Roman" panose="02020603050405020304" pitchFamily="18" charset="0"/>
                <a:cs typeface="Times New Roman" panose="02020603050405020304" pitchFamily="18" charset="0"/>
              </a:rPr>
              <a:t>Suspensão temporária do contrato de trabalho.  </a:t>
            </a:r>
            <a:endParaRPr lang="pt-BR" sz="2800" b="0" strike="noStrike" spc="-1" dirty="0">
              <a:solidFill>
                <a:schemeClr val="bg1"/>
              </a:solidFill>
              <a:latin typeface="Times New Roman" panose="02020603050405020304" pitchFamily="18" charset="0"/>
              <a:cs typeface="Times New Roman" panose="02020603050405020304" pitchFamily="18" charset="0"/>
            </a:endParaRPr>
          </a:p>
          <a:p>
            <a:pPr algn="ctr">
              <a:lnSpc>
                <a:spcPct val="150000"/>
              </a:lnSpc>
            </a:pPr>
            <a:endParaRPr lang="pt-BR" sz="2800" b="0" strike="noStrike" spc="-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6" name="CustomShape 1"/>
          <p:cNvSpPr/>
          <p:nvPr/>
        </p:nvSpPr>
        <p:spPr>
          <a:xfrm>
            <a:off x="1294228" y="1436040"/>
            <a:ext cx="10072467" cy="2245315"/>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pt-BR" sz="2800" b="1" u="sng" strike="noStrike" spc="-1" dirty="0">
                <a:solidFill>
                  <a:schemeClr val="bg1"/>
                </a:solidFill>
                <a:uFillTx/>
                <a:latin typeface="Times New Roman" panose="02020603050405020304" pitchFamily="18" charset="0"/>
                <a:ea typeface="DejaVu Sans"/>
                <a:cs typeface="Times New Roman" panose="02020603050405020304" pitchFamily="18" charset="0"/>
                <a:hlinkClick r:id="rId2">
                  <a:extLst>
                    <a:ext uri="{A12FA001-AC4F-418D-AE19-62706E023703}">
                      <ahyp:hlinkClr xmlns:ahyp="http://schemas.microsoft.com/office/drawing/2018/hyperlinkcolor" val="tx"/>
                    </a:ext>
                  </a:extLst>
                </a:hlinkClick>
              </a:rPr>
              <a:t>MEDIDA PROVISÓRIA Nº 944, DE 3 DE ABRIL DE 2020</a:t>
            </a:r>
            <a:endParaRPr lang="pt-BR" sz="2800" b="1" strike="noStrike" spc="-1" dirty="0">
              <a:solidFill>
                <a:schemeClr val="bg1"/>
              </a:solidFill>
              <a:latin typeface="Times New Roman" panose="02020603050405020304" pitchFamily="18" charset="0"/>
              <a:cs typeface="Times New Roman" panose="02020603050405020304" pitchFamily="18" charset="0"/>
            </a:endParaRPr>
          </a:p>
          <a:p>
            <a:pPr algn="ctr">
              <a:lnSpc>
                <a:spcPct val="100000"/>
              </a:lnSpc>
            </a:pPr>
            <a:endParaRPr lang="pt-BR" sz="2800" b="0" strike="noStrike" spc="-1" dirty="0">
              <a:solidFill>
                <a:schemeClr val="bg1"/>
              </a:solidFill>
              <a:latin typeface="Times New Roman" panose="02020603050405020304" pitchFamily="18" charset="0"/>
              <a:ea typeface="DejaVu Sans"/>
              <a:cs typeface="Times New Roman" panose="02020603050405020304" pitchFamily="18" charset="0"/>
            </a:endParaRPr>
          </a:p>
          <a:p>
            <a:pPr algn="ctr">
              <a:lnSpc>
                <a:spcPct val="100000"/>
              </a:lnSpc>
            </a:pPr>
            <a:r>
              <a:rPr lang="pt-BR" sz="2800" b="0" strike="noStrike" spc="-1" dirty="0">
                <a:solidFill>
                  <a:schemeClr val="bg1"/>
                </a:solidFill>
                <a:latin typeface="Times New Roman" panose="02020603050405020304" pitchFamily="18" charset="0"/>
                <a:ea typeface="DejaVu Sans"/>
                <a:cs typeface="Times New Roman" panose="02020603050405020304" pitchFamily="18" charset="0"/>
              </a:rPr>
              <a:t>Institui o Programa Emergencial de Suporte a Empregos.</a:t>
            </a:r>
          </a:p>
          <a:p>
            <a:pPr algn="ctr">
              <a:lnSpc>
                <a:spcPct val="100000"/>
              </a:lnSpc>
            </a:pPr>
            <a:r>
              <a:rPr lang="pt-BR" sz="2800" spc="-1" dirty="0">
                <a:solidFill>
                  <a:schemeClr val="bg1"/>
                </a:solidFill>
                <a:latin typeface="Times New Roman" panose="02020603050405020304" pitchFamily="18" charset="0"/>
                <a:cs typeface="Times New Roman" panose="02020603050405020304" pitchFamily="18" charset="0"/>
              </a:rPr>
              <a:t>O Programa é destinado a ajudar empresários individuais, sociedades empresárias e sociedades cooperativas.</a:t>
            </a:r>
            <a:endParaRPr lang="pt-BR" sz="2400" b="0" strike="noStrike" spc="-1" dirty="0">
              <a:solidFill>
                <a:schemeClr val="bg1"/>
              </a:solidFill>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7" name="CustomShape 1"/>
          <p:cNvSpPr/>
          <p:nvPr/>
        </p:nvSpPr>
        <p:spPr>
          <a:xfrm>
            <a:off x="216000" y="1436040"/>
            <a:ext cx="11807640" cy="389704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457200" indent="-228240" algn="ctr">
              <a:lnSpc>
                <a:spcPct val="100000"/>
              </a:lnSpc>
              <a:spcBef>
                <a:spcPts val="1400"/>
              </a:spcBef>
              <a:spcAft>
                <a:spcPts val="1400"/>
              </a:spcAft>
            </a:pPr>
            <a:r>
              <a:rPr lang="pt-BR" sz="2800" b="1" u="sng" strike="noStrike" spc="-1" dirty="0">
                <a:solidFill>
                  <a:schemeClr val="bg1"/>
                </a:solidFill>
                <a:uFillTx/>
                <a:latin typeface="Times New Roman" panose="02020603050405020304" pitchFamily="18" charset="0"/>
                <a:ea typeface="DejaVu Sans"/>
                <a:cs typeface="Times New Roman" panose="02020603050405020304" pitchFamily="18" charset="0"/>
                <a:hlinkClick r:id="rId2">
                  <a:extLst>
                    <a:ext uri="{A12FA001-AC4F-418D-AE19-62706E023703}">
                      <ahyp:hlinkClr xmlns:ahyp="http://schemas.microsoft.com/office/drawing/2018/hyperlinkcolor" val="tx"/>
                    </a:ext>
                  </a:extLst>
                </a:hlinkClick>
              </a:rPr>
              <a:t>Auxílio emergencial (Lei 13.982/2020)</a:t>
            </a:r>
            <a:endParaRPr lang="pt-BR" sz="2800" b="1" u="sng" strike="noStrike" spc="-1" dirty="0">
              <a:solidFill>
                <a:schemeClr val="bg1"/>
              </a:solidFill>
              <a:latin typeface="Times New Roman" panose="02020603050405020304" pitchFamily="18" charset="0"/>
              <a:cs typeface="Times New Roman" panose="02020603050405020304" pitchFamily="18" charset="0"/>
            </a:endParaRPr>
          </a:p>
          <a:p>
            <a:pPr marL="216000" indent="-228240" algn="ctr">
              <a:lnSpc>
                <a:spcPct val="100000"/>
              </a:lnSpc>
              <a:spcBef>
                <a:spcPts val="1400"/>
              </a:spcBef>
              <a:spcAft>
                <a:spcPts val="1400"/>
              </a:spcAft>
            </a:pPr>
            <a:r>
              <a:rPr lang="pt-BR" sz="2800" b="0" strike="noStrike" spc="-1" dirty="0">
                <a:solidFill>
                  <a:schemeClr val="bg1"/>
                </a:solidFill>
                <a:latin typeface="Times New Roman" panose="02020603050405020304" pitchFamily="18" charset="0"/>
                <a:ea typeface="DejaVu Sans"/>
                <a:cs typeface="Times New Roman" panose="02020603050405020304" pitchFamily="18" charset="0"/>
              </a:rPr>
              <a:t>Altera a Lei nº 8.742, de 7 de dezembro de 1993, para dispor sobre parâmetros adicionais de caracterização da situação de vulnerabilidade social para fins de elegibilidade ao benefício de prestação continuada (BPC), e estabelece medidas excepcionais de proteção social a serem adotadas durante o período de enfrentamento da emergência de saúde pública de importância internacional decorrente do </a:t>
            </a:r>
            <a:r>
              <a:rPr lang="pt-BR" sz="2800" b="0" strike="noStrike" spc="-1" dirty="0" err="1">
                <a:solidFill>
                  <a:schemeClr val="bg1"/>
                </a:solidFill>
                <a:latin typeface="Times New Roman" panose="02020603050405020304" pitchFamily="18" charset="0"/>
                <a:ea typeface="DejaVu Sans"/>
                <a:cs typeface="Times New Roman" panose="02020603050405020304" pitchFamily="18" charset="0"/>
              </a:rPr>
              <a:t>coronavírus</a:t>
            </a:r>
            <a:r>
              <a:rPr lang="pt-BR" sz="2800" b="0" strike="noStrike" spc="-1" dirty="0">
                <a:solidFill>
                  <a:schemeClr val="bg1"/>
                </a:solidFill>
                <a:latin typeface="Times New Roman" panose="02020603050405020304" pitchFamily="18" charset="0"/>
                <a:ea typeface="DejaVu Sans"/>
                <a:cs typeface="Times New Roman" panose="02020603050405020304" pitchFamily="18" charset="0"/>
              </a:rPr>
              <a:t> (Covid-19) responsável pelo surto de 2019, a que se refere a Lei nº 13.979, de 6 de fevereiro de 2020.</a:t>
            </a:r>
            <a:endParaRPr lang="pt-BR" sz="2800" b="0" strike="noStrike" spc="-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430</TotalTime>
  <Words>1500</Words>
  <Application>Microsoft Office PowerPoint</Application>
  <PresentationFormat>Widescreen</PresentationFormat>
  <Paragraphs>66</Paragraphs>
  <Slides>20</Slides>
  <Notes>0</Notes>
  <HiddenSlides>0</HiddenSlides>
  <MMClips>0</MMClips>
  <ScaleCrop>false</ScaleCrop>
  <HeadingPairs>
    <vt:vector size="6" baseType="variant">
      <vt:variant>
        <vt:lpstr>Fontes usadas</vt:lpstr>
      </vt:variant>
      <vt:variant>
        <vt:i4>7</vt:i4>
      </vt:variant>
      <vt:variant>
        <vt:lpstr>Tema</vt:lpstr>
      </vt:variant>
      <vt:variant>
        <vt:i4>2</vt:i4>
      </vt:variant>
      <vt:variant>
        <vt:lpstr>Títulos de slides</vt:lpstr>
      </vt:variant>
      <vt:variant>
        <vt:i4>20</vt:i4>
      </vt:variant>
    </vt:vector>
  </HeadingPairs>
  <TitlesOfParts>
    <vt:vector size="29" baseType="lpstr">
      <vt:lpstr>Arial</vt:lpstr>
      <vt:lpstr>Arimo;arial</vt:lpstr>
      <vt:lpstr>inherit</vt:lpstr>
      <vt:lpstr>Symbol</vt:lpstr>
      <vt:lpstr>Times New Roman</vt:lpstr>
      <vt:lpstr>Ubuntu</vt:lpstr>
      <vt:lpstr>Wingdings</vt:lpstr>
      <vt:lpstr>Office Theme</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subject/>
  <dc:creator>Roberto Kennedy</dc:creator>
  <dc:description/>
  <cp:lastModifiedBy>NOTEBOOK II</cp:lastModifiedBy>
  <cp:revision>65</cp:revision>
  <dcterms:created xsi:type="dcterms:W3CDTF">2018-06-03T09:40:02Z</dcterms:created>
  <dcterms:modified xsi:type="dcterms:W3CDTF">2020-08-15T11:54:35Z</dcterms:modified>
  <dc:language>pt-BR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Widescreen</vt:lpwstr>
  </property>
  <property fmtid="{D5CDD505-2E9C-101B-9397-08002B2CF9AE}" pid="9" name="ScaleCrop">
    <vt:bool>false</vt:bool>
  </property>
  <property fmtid="{D5CDD505-2E9C-101B-9397-08002B2CF9AE}" pid="10" name="ShareDoc">
    <vt:bool>false</vt:bool>
  </property>
  <property fmtid="{D5CDD505-2E9C-101B-9397-08002B2CF9AE}" pid="11" name="Slides">
    <vt:i4>20</vt:i4>
  </property>
</Properties>
</file>